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B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9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98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6008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75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463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4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28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2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81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2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06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17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8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8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6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B6FF-4185-4665-98F6-E1EFE3B050CF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A0DE8E-2EE9-48BB-8D92-5FE524325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6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143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Психологическая подготовка  учащихся  к  экзаменам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737" y="2786654"/>
            <a:ext cx="264175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2589212" y="774700"/>
            <a:ext cx="8915400" cy="5568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ПРИЁМЫ,  МОБИЛИЗУЮЩИЕ 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 ИНТЕЛЛЕКТУАЛЬНЫЕ  </a:t>
            </a:r>
            <a:r>
              <a:rPr lang="ru-RU" sz="3600" b="1" dirty="0" smtClean="0">
                <a:solidFill>
                  <a:srgbClr val="C00000"/>
                </a:solidFill>
              </a:rPr>
              <a:t>ВОЗМОЖНОСТИ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</a:t>
            </a: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 ШКОЛЬНИКОВ  ПРИ  ПОДГОТОВКЕ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</a:t>
            </a: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И  СДАЧЕ ЭКЗАМЕНОВ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389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6313" y="199279"/>
            <a:ext cx="2133600" cy="2130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25" y="4116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Перед экзаменом или во время него выпейте несколько глотков воды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2" y="1905001"/>
            <a:ext cx="8915400" cy="4813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>Во </a:t>
            </a:r>
            <a:r>
              <a:rPr lang="ru-RU" sz="2200" dirty="0">
                <a:solidFill>
                  <a:srgbClr val="C00000"/>
                </a:solidFill>
              </a:rPr>
              <a:t>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   </a:t>
            </a:r>
          </a:p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>В </a:t>
            </a:r>
            <a:r>
              <a:rPr lang="ru-RU" sz="2200" dirty="0">
                <a:solidFill>
                  <a:srgbClr val="C00000"/>
                </a:solidFill>
              </a:rPr>
              <a:t>антистрессовых целях воду пьют за 20 минут до или через 30 минут после еды.  </a:t>
            </a:r>
          </a:p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>Лучше </a:t>
            </a:r>
            <a:r>
              <a:rPr lang="ru-RU" sz="2200" dirty="0">
                <a:solidFill>
                  <a:srgbClr val="C00000"/>
                </a:solidFill>
              </a:rPr>
              <a:t>всего подходит минеральная вода, так как она содержит ионы калия или натрия, участвующие в электрохимических реакциях.   </a:t>
            </a:r>
          </a:p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>Можно </a:t>
            </a:r>
            <a:r>
              <a:rPr lang="ru-RU" sz="2200" dirty="0">
                <a:solidFill>
                  <a:srgbClr val="C00000"/>
                </a:solidFill>
              </a:rPr>
              <a:t>пить просто чистую воду или зеленый чай.  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200" dirty="0" smtClean="0">
                <a:solidFill>
                  <a:srgbClr val="C00000"/>
                </a:solidFill>
              </a:rPr>
              <a:t>Все </a:t>
            </a:r>
            <a:r>
              <a:rPr lang="ru-RU" sz="2200" dirty="0">
                <a:solidFill>
                  <a:srgbClr val="C00000"/>
                </a:solidFill>
              </a:rPr>
              <a:t>остальные напитки с этой точки зрения бесполезны или вредны.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12590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887" y="2310600"/>
            <a:ext cx="2803613" cy="342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03" y="35106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Обеспечьте гармоничную работу левого и правого полушария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0" y="1631950"/>
            <a:ext cx="7339012" cy="5124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 В стрессовой ситуации у человека нарушается гармоничная </a:t>
            </a:r>
            <a:r>
              <a:rPr lang="ru-RU" dirty="0" smtClean="0">
                <a:solidFill>
                  <a:srgbClr val="C00000"/>
                </a:solidFill>
              </a:rPr>
              <a:t>работа левого (логическое) и правого (образное) полушарий. Если доминирует одно из них, то у человека снижается способность.   </a:t>
            </a:r>
            <a:endParaRPr lang="ru-RU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Но можно восстановить гармонию или приблизиться к ней. Известно, что правое полушарие управляет левой половиной тела, а левое полушарие — правой половиной.  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Эта связь действует в обоих направлениях, поэтому координация обеих частей тела приводит к координации полушарий мозга.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6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925" y="3447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Это упражнение можно использовать при подготовке к экзаменам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55812" y="1625600"/>
            <a:ext cx="7050088" cy="51943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Физическое упражнение, влияющее на гармонизацию работы левого и правого полушарий, называется </a:t>
            </a:r>
            <a:r>
              <a:rPr lang="ru-RU" b="1" dirty="0">
                <a:solidFill>
                  <a:srgbClr val="C00000"/>
                </a:solidFill>
              </a:rPr>
              <a:t>«перекрестный шаг» </a:t>
            </a:r>
            <a:r>
              <a:rPr lang="ru-RU" dirty="0">
                <a:solidFill>
                  <a:srgbClr val="C00000"/>
                </a:solidFill>
              </a:rPr>
              <a:t>и проводится следующим образом.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Имитируем </a:t>
            </a:r>
            <a:r>
              <a:rPr lang="ru-RU" dirty="0">
                <a:solidFill>
                  <a:srgbClr val="C00000"/>
                </a:solidFill>
              </a:rPr>
              <a:t>ходьбу на месте, поднимая колено чуть выше, чем обычно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Можно </a:t>
            </a:r>
            <a:r>
              <a:rPr lang="ru-RU" b="1" dirty="0">
                <a:solidFill>
                  <a:srgbClr val="C00000"/>
                </a:solidFill>
              </a:rPr>
              <a:t>сделать это сидя</a:t>
            </a:r>
            <a:r>
              <a:rPr lang="ru-RU" dirty="0">
                <a:solidFill>
                  <a:srgbClr val="C00000"/>
                </a:solidFill>
              </a:rPr>
              <a:t>, приподнимая ногу на носок, навстречу руке. Каждый раз, когда колено находится в наивысшей точке, кладем на него противоположную руку. 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Одним </a:t>
            </a:r>
            <a:r>
              <a:rPr lang="ru-RU" dirty="0">
                <a:solidFill>
                  <a:srgbClr val="C00000"/>
                </a:solidFill>
              </a:rPr>
              <a:t>словом, соприкасаются то левое колено с правой рукой, </a:t>
            </a:r>
            <a:r>
              <a:rPr lang="ru-RU" dirty="0" smtClean="0">
                <a:solidFill>
                  <a:srgbClr val="C00000"/>
                </a:solidFill>
              </a:rPr>
              <a:t>то </a:t>
            </a:r>
            <a:r>
              <a:rPr lang="ru-RU" dirty="0">
                <a:solidFill>
                  <a:srgbClr val="C00000"/>
                </a:solidFill>
              </a:rPr>
              <a:t>правое колено с левой рукой. Для эффективности в момент взмаха можно подниматься на опорной ноге на цыпочки.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Обязательное </a:t>
            </a:r>
            <a:r>
              <a:rPr lang="ru-RU" b="1" dirty="0">
                <a:solidFill>
                  <a:srgbClr val="C00000"/>
                </a:solidFill>
              </a:rPr>
              <a:t>условие выполнения этого упражнения — двигаться не быстро, а в удобном темпе и с удовольствием.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787" y="2070100"/>
            <a:ext cx="2615150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8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Вариант упражнения «перекрестный шаг»  в ситуации экзамена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98712" y="1844989"/>
            <a:ext cx="8915400" cy="40062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Если нет возможности сделать «перекрестный шаг», а ситуация требует немедленной сосредоточенности, то можно применить следующий прием: нарисовать на чистом листе бумаги косой крест, похожий на букву «Х», и несколько минут созерцать его. Эффект будет слабее, чем от физических упражнений, однако поможет согласованности работы левого и правого полушарий.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Во </a:t>
            </a:r>
            <a:r>
              <a:rPr lang="ru-RU" dirty="0">
                <a:solidFill>
                  <a:srgbClr val="C00000"/>
                </a:solidFill>
              </a:rPr>
              <a:t>время экзамена целесообразно повесить изображение косого креста на стене класса. Цвет не имеет значения, главное, чтобы он был изображен контрастно: темный на светлом фоне или наоборот. </a:t>
            </a:r>
          </a:p>
        </p:txBody>
      </p:sp>
      <p:sp>
        <p:nvSpPr>
          <p:cNvPr id="6" name="Умножение 5"/>
          <p:cNvSpPr/>
          <p:nvPr/>
        </p:nvSpPr>
        <p:spPr>
          <a:xfrm>
            <a:off x="5880100" y="5791200"/>
            <a:ext cx="1333500" cy="977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9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8463" y="100012"/>
            <a:ext cx="2309850" cy="3074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12" y="560610"/>
            <a:ext cx="8911687" cy="7855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Зевота – зарядка для мозга!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663" y="1498600"/>
            <a:ext cx="8915400" cy="508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Это мнение основано на растущем числе исследований, обнаруживающих тот факт, что </a:t>
            </a:r>
            <a:r>
              <a:rPr lang="ru-RU" b="1" dirty="0">
                <a:solidFill>
                  <a:srgbClr val="C00000"/>
                </a:solidFill>
              </a:rPr>
              <a:t>зевота повышает эффективность работы ума. 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Зевота </a:t>
            </a:r>
            <a:r>
              <a:rPr lang="ru-RU" dirty="0">
                <a:solidFill>
                  <a:srgbClr val="C00000"/>
                </a:solidFill>
              </a:rPr>
              <a:t>буквально пригоняет дополнительную кровь непосредственно к мозгу. 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Когда </a:t>
            </a:r>
            <a:r>
              <a:rPr lang="ru-RU" dirty="0">
                <a:solidFill>
                  <a:srgbClr val="C00000"/>
                </a:solidFill>
              </a:rPr>
              <a:t>вы зеваете, ваши лицевые мускулы сильно сокращаются, а затем расслабляются, что вызывает приток богатой кислородом крови в префронтальную кору мозга. 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Это </a:t>
            </a:r>
            <a:r>
              <a:rPr lang="ru-RU" dirty="0">
                <a:solidFill>
                  <a:srgbClr val="C00000"/>
                </a:solidFill>
              </a:rPr>
              <a:t>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Как </a:t>
            </a:r>
            <a:r>
              <a:rPr lang="ru-RU" b="1" dirty="0">
                <a:solidFill>
                  <a:srgbClr val="C00000"/>
                </a:solidFill>
              </a:rPr>
              <a:t>правильно зевать? </a:t>
            </a:r>
            <a:r>
              <a:rPr lang="ru-RU" dirty="0">
                <a:solidFill>
                  <a:srgbClr val="C00000"/>
                </a:solidFill>
              </a:rPr>
              <a:t>Во время зевка обеими руками массировать круговыми движениями сухожилия (около ушей), соединяющие нижнюю и верхнюю челюсти. В этих местах находится большое количество нервных волокон. Для того чтобы оградить свой организм от кислородного голодания, достаточно 3–5 зевков.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005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8911687" cy="7855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Поможет  дыхательная  гимнастика!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79601" y="1587501"/>
            <a:ext cx="7516812" cy="495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Успокаивающее дыхание </a:t>
            </a:r>
            <a:r>
              <a:rPr lang="ru-RU" sz="2800" dirty="0">
                <a:solidFill>
                  <a:srgbClr val="C00000"/>
                </a:solidFill>
              </a:rPr>
              <a:t>–     выдох в два раза длиннее вдоха.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Мобилизующее  </a:t>
            </a:r>
            <a:r>
              <a:rPr lang="ru-RU" sz="2800" b="1" dirty="0">
                <a:solidFill>
                  <a:srgbClr val="C00000"/>
                </a:solidFill>
              </a:rPr>
              <a:t>дыхание </a:t>
            </a:r>
            <a:r>
              <a:rPr lang="ru-RU" sz="2800" dirty="0">
                <a:solidFill>
                  <a:srgbClr val="C00000"/>
                </a:solidFill>
              </a:rPr>
              <a:t>–    вдох в два раза длиннее выдоха.      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случае сильного напряжения нужно перед началом экзамена применять технику успокаивающего дыхания </a:t>
            </a:r>
            <a:r>
              <a:rPr lang="ru-RU" sz="2800" u="sng" dirty="0">
                <a:solidFill>
                  <a:srgbClr val="C00000"/>
                </a:solidFill>
              </a:rPr>
              <a:t>в течение нескольких минут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388" y="1587500"/>
            <a:ext cx="22098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4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325" y="6241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УПРАЖНЕНИЯ  ДЛЯ  СНЯТИЯ  СТРЕССА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968" y="2463800"/>
            <a:ext cx="3708400" cy="3708400"/>
          </a:xfrm>
        </p:spPr>
      </p:pic>
    </p:spTree>
    <p:extLst>
      <p:ext uri="{BB962C8B-B14F-4D97-AF65-F5344CB8AC3E}">
        <p14:creationId xmlns:p14="http://schemas.microsoft.com/office/powerpoint/2010/main" xmlns="" val="13526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0" y="166910"/>
            <a:ext cx="9536112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Упражнение  № 1    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Этот </a:t>
            </a:r>
            <a:r>
              <a:rPr lang="ru-RU" sz="2400" b="1" dirty="0">
                <a:solidFill>
                  <a:srgbClr val="7030A0"/>
                </a:solidFill>
              </a:rPr>
              <a:t>комплекс очень прост и эффективен, для его выполнения вам не потребуется ничего, кроме стены.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52197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Нахмурьте лоб, сильно напрягите лобные мышцы на 10 секунд; расслабьте их тоже на 10 секунд. Повторите упражнение быстрее, напрягая и расслабляя лобные мышцы с интервалом в 1 секунду. Фиксируйте свои ощущения в каждый момент времени.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Крепко </a:t>
            </a:r>
            <a:r>
              <a:rPr lang="ru-RU" dirty="0">
                <a:solidFill>
                  <a:srgbClr val="7030A0"/>
                </a:solidFill>
              </a:rPr>
              <a:t>зажмурьтесь, напрягите веки на 10 секунд, затем расслабьте — тоже на 10 секунд. Повторите упражнение быстрее.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Наморщите </a:t>
            </a:r>
            <a:r>
              <a:rPr lang="ru-RU" dirty="0">
                <a:solidFill>
                  <a:srgbClr val="7030A0"/>
                </a:solidFill>
              </a:rPr>
              <a:t>нос на 10 секунд. Расслабьте. Повторите быстрее.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Крепко </a:t>
            </a:r>
            <a:r>
              <a:rPr lang="ru-RU" dirty="0">
                <a:solidFill>
                  <a:srgbClr val="7030A0"/>
                </a:solidFill>
              </a:rPr>
              <a:t>сожмите губы. Расслабьте. Повторите быстрее.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Сильно </a:t>
            </a:r>
            <a:r>
              <a:rPr lang="ru-RU" dirty="0">
                <a:solidFill>
                  <a:srgbClr val="7030A0"/>
                </a:solidFill>
              </a:rPr>
              <a:t>упритесь затылком в стену, пол или кровать. Расслабьтесь. Повторите быстрее.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Упритесь </a:t>
            </a:r>
            <a:r>
              <a:rPr lang="ru-RU" dirty="0">
                <a:solidFill>
                  <a:srgbClr val="7030A0"/>
                </a:solidFill>
              </a:rPr>
              <a:t>в стену левой лопаткой, пожмите плечами. Расслабьтесь. Повторите быстрее.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7030A0"/>
                </a:solidFill>
              </a:rPr>
              <a:t>Упритесь </a:t>
            </a:r>
            <a:r>
              <a:rPr lang="ru-RU" dirty="0">
                <a:solidFill>
                  <a:srgbClr val="7030A0"/>
                </a:solidFill>
              </a:rPr>
              <a:t>в стену правой лопаткой, пожмите плечами. Расслабьтесь. Повторите быстрее. </a:t>
            </a:r>
          </a:p>
        </p:txBody>
      </p:sp>
    </p:spTree>
    <p:extLst>
      <p:ext uri="{BB962C8B-B14F-4D97-AF65-F5344CB8AC3E}">
        <p14:creationId xmlns:p14="http://schemas.microsoft.com/office/powerpoint/2010/main" xmlns="" val="6503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025" y="217710"/>
            <a:ext cx="8911687" cy="15602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        Упражнение </a:t>
            </a:r>
            <a:r>
              <a:rPr lang="ru-RU" sz="2400" b="1" dirty="0">
                <a:solidFill>
                  <a:srgbClr val="7030A0"/>
                </a:solidFill>
              </a:rPr>
              <a:t>№ 2     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Если </a:t>
            </a:r>
            <a:r>
              <a:rPr lang="ru-RU" sz="2000" b="1" dirty="0">
                <a:solidFill>
                  <a:srgbClr val="7030A0"/>
                </a:solidFill>
              </a:rPr>
              <a:t>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312" y="1676400"/>
            <a:ext cx="8915400" cy="5181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Так сильно, как можете, напрягите пальцы ног. Затем расслабьте их.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Напрягите </a:t>
            </a:r>
            <a:r>
              <a:rPr lang="ru-RU" dirty="0">
                <a:solidFill>
                  <a:srgbClr val="7030A0"/>
                </a:solidFill>
              </a:rPr>
              <a:t>и расслабьте ступни ног и лодыжки.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Напрягите </a:t>
            </a:r>
            <a:r>
              <a:rPr lang="ru-RU" dirty="0">
                <a:solidFill>
                  <a:srgbClr val="7030A0"/>
                </a:solidFill>
              </a:rPr>
              <a:t>и расслабьте икры.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Напрягите </a:t>
            </a:r>
            <a:r>
              <a:rPr lang="ru-RU" dirty="0">
                <a:solidFill>
                  <a:srgbClr val="7030A0"/>
                </a:solidFill>
              </a:rPr>
              <a:t>и расслабьте колени.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Напрягите </a:t>
            </a:r>
            <a:r>
              <a:rPr lang="ru-RU" dirty="0">
                <a:solidFill>
                  <a:srgbClr val="7030A0"/>
                </a:solidFill>
              </a:rPr>
              <a:t>и расслабьте бедра.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Напрягите </a:t>
            </a:r>
            <a:r>
              <a:rPr lang="ru-RU" dirty="0">
                <a:solidFill>
                  <a:srgbClr val="7030A0"/>
                </a:solidFill>
              </a:rPr>
              <a:t>и расслабьте живот.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Расслабьте </a:t>
            </a:r>
            <a:r>
              <a:rPr lang="ru-RU" dirty="0">
                <a:solidFill>
                  <a:srgbClr val="7030A0"/>
                </a:solidFill>
              </a:rPr>
              <a:t>спину и плечи.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Расслабьте </a:t>
            </a:r>
            <a:r>
              <a:rPr lang="ru-RU" dirty="0">
                <a:solidFill>
                  <a:srgbClr val="7030A0"/>
                </a:solidFill>
              </a:rPr>
              <a:t>кисти рук.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Расслабьте </a:t>
            </a:r>
            <a:r>
              <a:rPr lang="ru-RU" dirty="0">
                <a:solidFill>
                  <a:srgbClr val="7030A0"/>
                </a:solidFill>
              </a:rPr>
              <a:t>предплечья.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Расслабьте </a:t>
            </a:r>
            <a:r>
              <a:rPr lang="ru-RU" dirty="0">
                <a:solidFill>
                  <a:srgbClr val="7030A0"/>
                </a:solidFill>
              </a:rPr>
              <a:t>шею.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Расслабьте </a:t>
            </a:r>
            <a:r>
              <a:rPr lang="ru-RU" dirty="0">
                <a:solidFill>
                  <a:srgbClr val="7030A0"/>
                </a:solidFill>
              </a:rPr>
              <a:t>лицевые мышцы.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Посидите </a:t>
            </a:r>
            <a:r>
              <a:rPr lang="ru-RU" dirty="0">
                <a:solidFill>
                  <a:srgbClr val="7030A0"/>
                </a:solidFill>
              </a:rPr>
              <a:t>спокойно несколько минут, наслаждаясь полным покоем. Когда вам покажется, что медленно плывете, — вы полностью расслабились. </a:t>
            </a:r>
          </a:p>
        </p:txBody>
      </p:sp>
    </p:spTree>
    <p:extLst>
      <p:ext uri="{BB962C8B-B14F-4D97-AF65-F5344CB8AC3E}">
        <p14:creationId xmlns:p14="http://schemas.microsoft.com/office/powerpoint/2010/main" xmlns="" val="13662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1011" y="711200"/>
            <a:ext cx="2726267" cy="2044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25" y="382810"/>
            <a:ext cx="8911687" cy="2055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AF4BA8"/>
                </a:solidFill>
              </a:rPr>
              <a:t>Экзамен – это испытание </a:t>
            </a:r>
            <a:r>
              <a:rPr lang="ru-RU" b="1" dirty="0" smtClean="0">
                <a:solidFill>
                  <a:srgbClr val="AF4BA8"/>
                </a:solidFill>
              </a:rPr>
              <a:t>(?)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Любой </a:t>
            </a:r>
            <a:r>
              <a:rPr lang="ru-RU" dirty="0"/>
              <a:t>экзамен является источником стресса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02425" y="2552700"/>
            <a:ext cx="8915400" cy="39173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002060"/>
                </a:solidFill>
              </a:rPr>
              <a:t>Задачи:  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dirty="0" smtClean="0"/>
              <a:t> </a:t>
            </a:r>
            <a:r>
              <a:rPr lang="ru-RU" sz="2600" dirty="0">
                <a:solidFill>
                  <a:srgbClr val="002060"/>
                </a:solidFill>
              </a:rPr>
              <a:t>Выработать конструктивное отношение к </a:t>
            </a:r>
            <a:r>
              <a:rPr lang="ru-RU" sz="2600" dirty="0" smtClean="0">
                <a:solidFill>
                  <a:srgbClr val="002060"/>
                </a:solidFill>
              </a:rPr>
              <a:t>экзамену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600" dirty="0" smtClean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Научиться </a:t>
            </a:r>
            <a:r>
              <a:rPr lang="ru-RU" sz="2600" dirty="0">
                <a:solidFill>
                  <a:srgbClr val="002060"/>
                </a:solidFill>
              </a:rPr>
              <a:t>воспринимать экзамен не как испытание, а как </a:t>
            </a:r>
            <a:r>
              <a:rPr lang="ru-RU" sz="2600" b="1" dirty="0">
                <a:solidFill>
                  <a:srgbClr val="FF0000"/>
                </a:solidFill>
              </a:rPr>
              <a:t>возможность</a:t>
            </a:r>
            <a:r>
              <a:rPr lang="ru-RU" sz="2600" dirty="0">
                <a:solidFill>
                  <a:srgbClr val="002060"/>
                </a:solidFill>
              </a:rPr>
              <a:t>  проявить себя, улучшить оценки за год, приобрести экзаменационный опыт, стать более внимательными  и организованными.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2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771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Упражнение  № 3 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САМОМАССАЖ </a:t>
            </a:r>
            <a:r>
              <a:rPr lang="ru-RU" b="1" dirty="0">
                <a:solidFill>
                  <a:srgbClr val="7030A0"/>
                </a:solidFill>
              </a:rPr>
              <a:t>УШНЫХ РАКОВИН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012" y="1498600"/>
            <a:ext cx="6884988" cy="5359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Ещё </a:t>
            </a:r>
            <a:r>
              <a:rPr lang="ru-RU" dirty="0">
                <a:solidFill>
                  <a:srgbClr val="7030A0"/>
                </a:solidFill>
              </a:rPr>
              <a:t>в трактатах китайской народной медицины говорилось, что в ушной раковине происходит «скопление главных линий», при помощи которых наружное ухо связано с другими органами. Древние египтяне и греки считали, что ушная раковина связана с мозговыми образованиями и внутренними органами.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Первую </a:t>
            </a:r>
            <a:r>
              <a:rPr lang="ru-RU" dirty="0">
                <a:solidFill>
                  <a:srgbClr val="7030A0"/>
                </a:solidFill>
              </a:rPr>
              <a:t>в мире полную топографическую карту точек и зон на коже ушной раковины, которые являются проекцией определенных частей тела и внутренних органов, опубликовал лионский врач П. </a:t>
            </a:r>
            <a:r>
              <a:rPr lang="ru-RU" dirty="0" err="1">
                <a:solidFill>
                  <a:srgbClr val="7030A0"/>
                </a:solidFill>
              </a:rPr>
              <a:t>Ножье</a:t>
            </a:r>
            <a:r>
              <a:rPr lang="ru-RU" dirty="0">
                <a:solidFill>
                  <a:srgbClr val="7030A0"/>
                </a:solidFill>
              </a:rPr>
              <a:t> в 1956 году.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А </a:t>
            </a:r>
            <a:r>
              <a:rPr lang="ru-RU" dirty="0">
                <a:solidFill>
                  <a:srgbClr val="7030A0"/>
                </a:solidFill>
              </a:rPr>
              <a:t>в 1969 году он высказал гениальное предположение, полностью подтвердившееся в дальнейшем, согласно которому ухо напоминает по своему виду эмбрион, находящийся в утробе матери, причем тело человека проецируется на ушной раковине так же, как проецируется на коре головного мозга.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16" y="1498600"/>
            <a:ext cx="4049295" cy="2641600"/>
          </a:xfrm>
          <a:prstGeom prst="rect">
            <a:avLst/>
          </a:prstGeom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1542630" y="5396336"/>
            <a:ext cx="3697288" cy="969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Помассируйте области мочек уха в течение 2-3 минут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9770320">
            <a:off x="2015109" y="3751347"/>
            <a:ext cx="161834" cy="1874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512" y="19231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вести себя во время сдачи экзаменов  в форме ГИА и ЕГЭ?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49512" y="1749424"/>
            <a:ext cx="4357688" cy="4994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</a:rPr>
              <a:t>Будь внимателен!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Соблюдай </a:t>
            </a:r>
            <a:r>
              <a:rPr lang="ru-RU" sz="2400" dirty="0">
                <a:solidFill>
                  <a:schemeClr val="tx1"/>
                </a:solidFill>
              </a:rPr>
              <a:t>правила поведения на экзамене!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Сосредоточься</a:t>
            </a:r>
            <a:r>
              <a:rPr lang="ru-RU" sz="2400" dirty="0">
                <a:solidFill>
                  <a:schemeClr val="tx1"/>
                </a:solidFill>
              </a:rPr>
              <a:t>!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Не </a:t>
            </a:r>
            <a:r>
              <a:rPr lang="ru-RU" sz="2400" dirty="0">
                <a:solidFill>
                  <a:schemeClr val="tx1"/>
                </a:solidFill>
              </a:rPr>
              <a:t>бойся!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Начни </a:t>
            </a:r>
            <a:r>
              <a:rPr lang="ru-RU" sz="2400" dirty="0">
                <a:solidFill>
                  <a:schemeClr val="tx1"/>
                </a:solidFill>
              </a:rPr>
              <a:t>с </a:t>
            </a:r>
            <a:r>
              <a:rPr lang="ru-RU" sz="2400" dirty="0" smtClean="0">
                <a:solidFill>
                  <a:schemeClr val="tx1"/>
                </a:solidFill>
              </a:rPr>
              <a:t>лёгкого!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Пропускай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118" y="2728849"/>
            <a:ext cx="4294994" cy="27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5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вести себя во время сдачи экзаменов   в форме ГИА и ЕГЭ?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0" y="1727200"/>
            <a:ext cx="52070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Читай задание до конца!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Думай только о текущем задании!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Исключай!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Запланируй два круга!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Угадывай!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Проверяй!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Не огорчайся!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712" y="2869010"/>
            <a:ext cx="4383087" cy="32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4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4412" y="1905000"/>
            <a:ext cx="8915400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МОРКОВЬ</a:t>
            </a:r>
            <a:r>
              <a:rPr lang="ru-RU" sz="2800" dirty="0">
                <a:solidFill>
                  <a:srgbClr val="7030A0"/>
                </a:solidFill>
              </a:rPr>
              <a:t> -  особенно облегчает заучивание чего-либо наизусть за счет того, что стимулирует обмен веществ в мозге. Перед экзаменом съешьте тарелку тертой моркови с растительным маслом.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788" y="4046538"/>
            <a:ext cx="2652712" cy="2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4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300" y="3708400"/>
            <a:ext cx="3477582" cy="3054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1712" y="1828800"/>
            <a:ext cx="7672388" cy="50292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АНАНАС</a:t>
            </a:r>
            <a:r>
              <a:rPr lang="ru-RU" sz="2800" dirty="0">
                <a:solidFill>
                  <a:srgbClr val="7030A0"/>
                </a:solidFill>
              </a:rPr>
              <a:t> - любимый фрукт театральных и музыкальных звезд. Тот, кому необходимо удерживать в памяти большой объем текста или нотных знаков, нуждается в большом количестве витамина C, который в достаточном количестве содержится в этом фрукте. Кроме того, в ананасе очень мало калорий (100г. - 56 кал.). Достаточно выпивать 1 стакан ананасового сока в день.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0442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303" y="3838261"/>
            <a:ext cx="4373897" cy="2825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20912" y="2044700"/>
            <a:ext cx="7062788" cy="35871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АВОКАДО</a:t>
            </a:r>
            <a:r>
              <a:rPr lang="ru-RU" sz="2800" dirty="0">
                <a:solidFill>
                  <a:srgbClr val="7030A0"/>
                </a:solidFill>
              </a:rPr>
              <a:t> - источник энергии для кратковременной памяти (например, при составлении планов, расписаний, списков покупок и т. д.) за счет высокого содержания жирных кислот. Достаточно 1/2 плода.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3902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82812" y="1905000"/>
            <a:ext cx="6846888" cy="36449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КРЕВЕТКИ</a:t>
            </a:r>
            <a:r>
              <a:rPr lang="ru-RU" sz="2800" dirty="0">
                <a:solidFill>
                  <a:srgbClr val="7030A0"/>
                </a:solidFill>
              </a:rPr>
              <a:t> - деликатес для мозга: снабжают организм важнейшими жирными кислотами, которые не дадут вашему вниманию ослабнуть. Достаточно 100 г. в день. Обратите внимание: солить только после кулинарной обработки (варки или жарки).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322" y="4611688"/>
            <a:ext cx="3185469" cy="21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8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2133600"/>
            <a:ext cx="6580188" cy="4318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ЛУК  РЕПЧАТЫЙ </a:t>
            </a:r>
            <a:r>
              <a:rPr lang="ru-RU" sz="2800" dirty="0">
                <a:solidFill>
                  <a:srgbClr val="7030A0"/>
                </a:solidFill>
              </a:rPr>
              <a:t>помогает при умственном переутомлении и психической усталости. Способствует разжижению крови, улучшает снабжение мозга кислородом. Доза: минимум 1/2 луковицы ежедневно.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235" y="3979506"/>
            <a:ext cx="3602865" cy="27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4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 улучшающие  ПАМЯТЬ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3622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7030A0"/>
                </a:solidFill>
              </a:rPr>
              <a:t>ОРЕХИ</a:t>
            </a:r>
            <a:r>
              <a:rPr lang="ru-RU" sz="2800" dirty="0">
                <a:solidFill>
                  <a:srgbClr val="7030A0"/>
                </a:solidFill>
              </a:rPr>
              <a:t> особенно хороши, если Вам предстоит умственный "марафон" (доклады, конференции, концерты).   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Укрепляют </a:t>
            </a:r>
            <a:r>
              <a:rPr lang="ru-RU" sz="2800" dirty="0">
                <a:solidFill>
                  <a:srgbClr val="7030A0"/>
                </a:solidFill>
              </a:rPr>
              <a:t>нервную систему, стимулируют деятельность мозга. 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588" y="4098611"/>
            <a:ext cx="2652712" cy="2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0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538" y="4946650"/>
            <a:ext cx="2243666" cy="168275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538" y="3051176"/>
            <a:ext cx="2212953" cy="188912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538" y="1485900"/>
            <a:ext cx="1839912" cy="1839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025" y="267827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Продукты, которые помогут  успешно грызть гранит науки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37200" y="2095500"/>
            <a:ext cx="6462712" cy="45339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КАПУСТА </a:t>
            </a:r>
            <a:r>
              <a:rPr lang="ru-RU" sz="2800" dirty="0">
                <a:solidFill>
                  <a:srgbClr val="7030A0"/>
                </a:solidFill>
              </a:rPr>
              <a:t>– снимает нервозность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ЛИМОН </a:t>
            </a:r>
            <a:r>
              <a:rPr lang="ru-RU" sz="2800" dirty="0">
                <a:solidFill>
                  <a:srgbClr val="7030A0"/>
                </a:solidFill>
              </a:rPr>
              <a:t>– освежает мысли и   облегчает восприятие информации.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</a:rPr>
              <a:t>ЧЕРНИКА </a:t>
            </a:r>
            <a:r>
              <a:rPr lang="ru-RU" sz="2800" dirty="0">
                <a:solidFill>
                  <a:srgbClr val="7030A0"/>
                </a:solidFill>
              </a:rPr>
              <a:t>– способствует кровообращению мозга.</a:t>
            </a:r>
          </a:p>
        </p:txBody>
      </p:sp>
    </p:spTree>
    <p:extLst>
      <p:ext uri="{BB962C8B-B14F-4D97-AF65-F5344CB8AC3E}">
        <p14:creationId xmlns:p14="http://schemas.microsoft.com/office/powerpoint/2010/main" xmlns="" val="3027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Причины волнения перед экзаменом?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9200" y="2019300"/>
            <a:ext cx="6209505" cy="4692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r>
              <a:rPr lang="ru-RU" sz="2400" b="1" dirty="0" smtClean="0"/>
              <a:t>Страх </a:t>
            </a:r>
            <a:r>
              <a:rPr lang="ru-RU" sz="2400" b="1" dirty="0"/>
              <a:t>– </a:t>
            </a:r>
            <a:r>
              <a:rPr lang="ru-RU" sz="2400" dirty="0"/>
              <a:t>«А ВДРУГ НЕ СДАМ». 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ru-RU" sz="2400" b="1" dirty="0" smtClean="0"/>
              <a:t>Недостаток </a:t>
            </a:r>
            <a:r>
              <a:rPr lang="ru-RU" sz="2400" b="1" dirty="0"/>
              <a:t>подготовки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ru-RU" sz="2400" b="1" dirty="0" smtClean="0"/>
              <a:t>Волнение </a:t>
            </a:r>
            <a:r>
              <a:rPr lang="ru-RU" sz="2400" b="1" dirty="0"/>
              <a:t>близких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b="1" dirty="0"/>
              <a:t> окружающих.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705" y="2019300"/>
            <a:ext cx="3022600" cy="43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304" y="4737322"/>
            <a:ext cx="2505075" cy="1789340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525" y="2759438"/>
            <a:ext cx="2272634" cy="1818108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872" y="807355"/>
            <a:ext cx="2300287" cy="1792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325" y="16691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ВЛИЯНИЕ ПИЩИ НА ЭМОЦИИ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80000" y="1447800"/>
            <a:ext cx="7023100" cy="52451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ПАПРИКА </a:t>
            </a:r>
            <a:r>
              <a:rPr lang="ru-RU" sz="2800" dirty="0">
                <a:solidFill>
                  <a:srgbClr val="7030A0"/>
                </a:solidFill>
              </a:rPr>
              <a:t>– способствует выделению «гормона счастья»- </a:t>
            </a:r>
            <a:r>
              <a:rPr lang="ru-RU" sz="2800" dirty="0" err="1">
                <a:solidFill>
                  <a:srgbClr val="7030A0"/>
                </a:solidFill>
              </a:rPr>
              <a:t>эндорфина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КЛУБНИКА </a:t>
            </a:r>
            <a:r>
              <a:rPr lang="ru-RU" sz="2800" dirty="0">
                <a:solidFill>
                  <a:srgbClr val="7030A0"/>
                </a:solidFill>
              </a:rPr>
              <a:t>- быстро нейтрализует отрицательные эмоции.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БАНАНЫ </a:t>
            </a:r>
            <a:r>
              <a:rPr lang="ru-RU" sz="2800" dirty="0">
                <a:solidFill>
                  <a:srgbClr val="7030A0"/>
                </a:solidFill>
              </a:rPr>
              <a:t>содержат серотонин –вещество, необходимое мозгу, чтобы тот просигнализировал: «Вы счастливы». </a:t>
            </a:r>
          </a:p>
        </p:txBody>
      </p:sp>
    </p:spTree>
    <p:extLst>
      <p:ext uri="{BB962C8B-B14F-4D97-AF65-F5344CB8AC3E}">
        <p14:creationId xmlns:p14="http://schemas.microsoft.com/office/powerpoint/2010/main" xmlns="" val="365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388" y="3670300"/>
            <a:ext cx="2919412" cy="29194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ВАЖНО: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993900" y="1765300"/>
            <a:ext cx="98552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Последние 12 часов перед экзаменом </a:t>
            </a:r>
            <a:r>
              <a:rPr lang="ru-RU" sz="3600" b="1" dirty="0"/>
              <a:t>должны уйти на подготовку организма</a:t>
            </a:r>
            <a:r>
              <a:rPr lang="ru-RU" sz="3600" dirty="0"/>
              <a:t>, а не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7295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Спасибо за внимание</a:t>
            </a:r>
          </a:p>
        </p:txBody>
      </p:sp>
      <p:pic>
        <p:nvPicPr>
          <p:cNvPr id="11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4732" y="1648376"/>
            <a:ext cx="3603368" cy="4725078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8568" y="2121790"/>
            <a:ext cx="3731489" cy="3778250"/>
          </a:xfrm>
        </p:spPr>
      </p:pic>
    </p:spTree>
    <p:extLst>
      <p:ext uri="{BB962C8B-B14F-4D97-AF65-F5344CB8AC3E}">
        <p14:creationId xmlns:p14="http://schemas.microsoft.com/office/powerpoint/2010/main" xmlns="" val="35167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Использованные материалы: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60500"/>
            <a:ext cx="8915400" cy="5156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Сергей ПОЛЯКОВ </a:t>
            </a:r>
            <a:r>
              <a:rPr lang="ru-RU" sz="2400" dirty="0">
                <a:solidFill>
                  <a:srgbClr val="7030A0"/>
                </a:solidFill>
              </a:rPr>
              <a:t>- доктор педагогических наук, профессор кафедры психологии Ульяновского государственного университета им. И.Н. Ульянова и </a:t>
            </a:r>
            <a:r>
              <a:rPr lang="ru-RU" sz="2400" b="1" dirty="0">
                <a:solidFill>
                  <a:srgbClr val="7030A0"/>
                </a:solidFill>
              </a:rPr>
              <a:t>Марина ЕРХОВА </a:t>
            </a:r>
            <a:r>
              <a:rPr lang="ru-RU" sz="2400" dirty="0">
                <a:solidFill>
                  <a:srgbClr val="7030A0"/>
                </a:solidFill>
              </a:rPr>
              <a:t>- кандидат педагогических наук, доцент кафедры воспитательных проблем образования Ульяновского института повышения квалификации и переподготовки работников образования – авторы статьи «</a:t>
            </a:r>
            <a:r>
              <a:rPr lang="ru-RU" sz="2400" dirty="0" err="1">
                <a:solidFill>
                  <a:srgbClr val="7030A0"/>
                </a:solidFill>
              </a:rPr>
              <a:t>Психопрофилактика</a:t>
            </a:r>
            <a:r>
              <a:rPr lang="ru-RU" sz="2400" dirty="0">
                <a:solidFill>
                  <a:srgbClr val="7030A0"/>
                </a:solidFill>
              </a:rPr>
              <a:t> экзаменов: психологические технологии», МГ «Школьный психолог», № 8, 2006г.   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Пэтт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Линд-Кайл </a:t>
            </a:r>
            <a:r>
              <a:rPr lang="ru-RU" sz="2400" dirty="0">
                <a:solidFill>
                  <a:srgbClr val="7030A0"/>
                </a:solidFill>
              </a:rPr>
              <a:t>(</a:t>
            </a:r>
            <a:r>
              <a:rPr lang="ru-RU" sz="2400" dirty="0" err="1">
                <a:solidFill>
                  <a:srgbClr val="7030A0"/>
                </a:solidFill>
              </a:rPr>
              <a:t>Patt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Lind-Kyle</a:t>
            </a:r>
            <a:r>
              <a:rPr lang="ru-RU" sz="2400" dirty="0">
                <a:solidFill>
                  <a:srgbClr val="7030A0"/>
                </a:solidFill>
              </a:rPr>
              <a:t>), «Исцели свое мышление, перенастрой свой мозг»  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http</a:t>
            </a:r>
            <a:r>
              <a:rPr lang="ru-RU" sz="2400" dirty="0">
                <a:solidFill>
                  <a:srgbClr val="00B0F0"/>
                </a:solidFill>
              </a:rPr>
              <a:t>://kuhar.com.ua/content/view/143/33/ </a:t>
            </a:r>
          </a:p>
        </p:txBody>
      </p:sp>
    </p:spTree>
    <p:extLst>
      <p:ext uri="{BB962C8B-B14F-4D97-AF65-F5344CB8AC3E}">
        <p14:creationId xmlns:p14="http://schemas.microsoft.com/office/powerpoint/2010/main" xmlns="" val="2943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5900"/>
            <a:ext cx="8911687" cy="1689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преодолеть  ПРЕДЭКЗАМЕНАЦИОННУЮ ТРЕВОЖНОСТЬ?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51948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1. Приспособиться </a:t>
            </a:r>
            <a:r>
              <a:rPr lang="ru-RU" sz="2800" b="1" dirty="0">
                <a:solidFill>
                  <a:srgbClr val="7030A0"/>
                </a:solidFill>
              </a:rPr>
              <a:t>к окружающей среде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Мощным </a:t>
            </a:r>
            <a:r>
              <a:rPr lang="ru-RU" sz="2000" dirty="0">
                <a:solidFill>
                  <a:srgbClr val="7030A0"/>
                </a:solidFill>
              </a:rPr>
              <a:t>источником стресса для учащихся, сдающих ГИА и ЕГЭ, является незнакомое место проведения экзамена и незнакомые педагоги — члены экзаменационных комиссий. </a:t>
            </a:r>
            <a:endParaRPr lang="ru-RU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Для </a:t>
            </a:r>
            <a:r>
              <a:rPr lang="ru-RU" sz="2000" dirty="0">
                <a:solidFill>
                  <a:srgbClr val="7030A0"/>
                </a:solidFill>
              </a:rPr>
              <a:t>ослабления влияния этого </a:t>
            </a:r>
            <a:r>
              <a:rPr lang="ru-RU" sz="2000" dirty="0" err="1">
                <a:solidFill>
                  <a:srgbClr val="7030A0"/>
                </a:solidFill>
              </a:rPr>
              <a:t>стрессогенного</a:t>
            </a:r>
            <a:r>
              <a:rPr lang="ru-RU" sz="2000" dirty="0">
                <a:solidFill>
                  <a:srgbClr val="7030A0"/>
                </a:solidFill>
              </a:rPr>
              <a:t> фактора </a:t>
            </a:r>
            <a:r>
              <a:rPr lang="ru-RU" sz="2000" dirty="0" smtClean="0">
                <a:solidFill>
                  <a:srgbClr val="7030A0"/>
                </a:solidFill>
              </a:rPr>
              <a:t>вам </a:t>
            </a:r>
            <a:r>
              <a:rPr lang="ru-RU" sz="2000" dirty="0">
                <a:solidFill>
                  <a:srgbClr val="7030A0"/>
                </a:solidFill>
              </a:rPr>
              <a:t>целесообразно, по возможности, побывать на месте проведения будущего экзамена, осмотреться, отметить его достоинства и недостатки.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4431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65042"/>
            <a:ext cx="8915400" cy="49298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2. Переименование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dirty="0">
                <a:solidFill>
                  <a:srgbClr val="7030A0"/>
                </a:solidFill>
              </a:rPr>
              <a:t>Известно, что зачастую наибольшую тревогу вызывает не само событие (например, предстоящий экзамен), а мысли по поводу этого события. 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Можно попытаться регулировать ход своих мыслей относительно экзамена, придавая им позитивность и конструктивность. 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Полезно дать позитивное или нейтральное мысленное определение экзамену, делающее восприятие этого события более спокойным: не «трудное испытание», не «стресс», не «крах», а просто «тестирование». 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3393109" y="5296450"/>
            <a:ext cx="3318081" cy="1120737"/>
          </a:xfrm>
          <a:prstGeom prst="chevr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ЭКЗАМЕН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6948071" y="5311268"/>
            <a:ext cx="3241745" cy="1120737"/>
          </a:xfrm>
          <a:prstGeom prst="chevr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ТЕСТИРОВАНИЕ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9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301" y="105900"/>
            <a:ext cx="3771899" cy="168956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620969" y="673100"/>
            <a:ext cx="8915400" cy="633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3. Внутренний диалог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Часто </a:t>
            </a:r>
            <a:r>
              <a:rPr lang="ru-RU" dirty="0">
                <a:solidFill>
                  <a:srgbClr val="7030A0"/>
                </a:solidFill>
              </a:rPr>
              <a:t>школьников пугает неопределенность предстоящего события, невозможность проконтролировать его ход.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Для </a:t>
            </a:r>
            <a:r>
              <a:rPr lang="ru-RU" dirty="0">
                <a:solidFill>
                  <a:srgbClr val="7030A0"/>
                </a:solidFill>
              </a:rPr>
              <a:t>того чтобы снизить </a:t>
            </a:r>
            <a:r>
              <a:rPr lang="ru-RU" dirty="0" smtClean="0">
                <a:solidFill>
                  <a:srgbClr val="7030A0"/>
                </a:solidFill>
              </a:rPr>
              <a:t>тревожность </a:t>
            </a:r>
            <a:r>
              <a:rPr lang="ru-RU" dirty="0">
                <a:solidFill>
                  <a:srgbClr val="7030A0"/>
                </a:solidFill>
              </a:rPr>
              <a:t>по поводу непредсказуемых моментов при сдаче экзамена, </a:t>
            </a:r>
            <a:r>
              <a:rPr lang="ru-RU" dirty="0" smtClean="0">
                <a:solidFill>
                  <a:srgbClr val="7030A0"/>
                </a:solidFill>
              </a:rPr>
              <a:t>можно </a:t>
            </a:r>
            <a:r>
              <a:rPr lang="ru-RU" dirty="0">
                <a:solidFill>
                  <a:srgbClr val="7030A0"/>
                </a:solidFill>
              </a:rPr>
              <a:t>поговорить с самими собой (можно с родителями или товарищами) о возможных стрессовых ситуациях на экзамене и </a:t>
            </a:r>
            <a:r>
              <a:rPr lang="ru-RU" b="1" dirty="0">
                <a:solidFill>
                  <a:srgbClr val="7030A0"/>
                </a:solidFill>
              </a:rPr>
              <a:t>заранее продумать свои действия</a:t>
            </a:r>
            <a:r>
              <a:rPr lang="ru-RU" dirty="0">
                <a:solidFill>
                  <a:srgbClr val="7030A0"/>
                </a:solidFill>
              </a:rPr>
              <a:t>.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Следует </a:t>
            </a:r>
            <a:r>
              <a:rPr lang="ru-RU" dirty="0">
                <a:solidFill>
                  <a:srgbClr val="7030A0"/>
                </a:solidFill>
              </a:rPr>
              <a:t>спросить себя, какая реальная опасность таится в этом событии, как выглядит худший результат и что в этом случае нужно будет сделать. 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Каковы </a:t>
            </a:r>
            <a:r>
              <a:rPr lang="ru-RU" dirty="0">
                <a:solidFill>
                  <a:srgbClr val="7030A0"/>
                </a:solidFill>
              </a:rPr>
              <a:t>возможные трудности экзамена для меня лично и как их облегчить?</a:t>
            </a:r>
          </a:p>
        </p:txBody>
      </p:sp>
    </p:spTree>
    <p:extLst>
      <p:ext uri="{BB962C8B-B14F-4D97-AF65-F5344CB8AC3E}">
        <p14:creationId xmlns:p14="http://schemas.microsoft.com/office/powerpoint/2010/main" xmlns="" val="28660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4663" y="4688682"/>
            <a:ext cx="2547937" cy="195341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2589212" y="203200"/>
            <a:ext cx="8915400" cy="65405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7030A0"/>
                </a:solidFill>
              </a:rPr>
              <a:t>4. Систематическая </a:t>
            </a:r>
            <a:r>
              <a:rPr lang="ru-RU" sz="2400" b="1" dirty="0" err="1">
                <a:solidFill>
                  <a:srgbClr val="7030A0"/>
                </a:solidFill>
              </a:rPr>
              <a:t>десенситизация</a:t>
            </a:r>
            <a:r>
              <a:rPr lang="ru-RU" sz="2400" b="1" dirty="0">
                <a:solidFill>
                  <a:srgbClr val="7030A0"/>
                </a:solidFill>
              </a:rPr>
              <a:t>  приём, при котором в воображении постепенно развивается  терпимость к раздражителям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7030A0"/>
                </a:solidFill>
              </a:rPr>
              <a:t>Этот </a:t>
            </a:r>
            <a:r>
              <a:rPr lang="ru-RU" dirty="0">
                <a:solidFill>
                  <a:srgbClr val="7030A0"/>
                </a:solidFill>
              </a:rPr>
              <a:t>метод разработан Иозефом </a:t>
            </a:r>
            <a:r>
              <a:rPr lang="ru-RU" dirty="0" err="1">
                <a:solidFill>
                  <a:srgbClr val="7030A0"/>
                </a:solidFill>
              </a:rPr>
              <a:t>Вульпе</a:t>
            </a:r>
            <a:r>
              <a:rPr lang="ru-RU" dirty="0">
                <a:solidFill>
                  <a:srgbClr val="7030A0"/>
                </a:solidFill>
              </a:rPr>
              <a:t> и заключается в следующем: воображая и переживая ситуацию, вызывающую тревожность, человек должен выработать реакцию, несовместимую с чувством тревоги (например, расслабиться).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7030A0"/>
                </a:solidFill>
              </a:rPr>
              <a:t> Чтобы </a:t>
            </a:r>
            <a:r>
              <a:rPr lang="ru-RU" dirty="0">
                <a:solidFill>
                  <a:srgbClr val="7030A0"/>
                </a:solidFill>
              </a:rPr>
              <a:t>использовать эту технику применительно к предстоящему экзамену, </a:t>
            </a:r>
            <a:r>
              <a:rPr lang="ru-RU" dirty="0" smtClean="0">
                <a:solidFill>
                  <a:srgbClr val="7030A0"/>
                </a:solidFill>
              </a:rPr>
              <a:t>вам </a:t>
            </a:r>
            <a:r>
              <a:rPr lang="ru-RU" dirty="0">
                <a:solidFill>
                  <a:srgbClr val="7030A0"/>
                </a:solidFill>
              </a:rPr>
              <a:t>можно </a:t>
            </a:r>
            <a:r>
              <a:rPr lang="ru-RU" b="1" dirty="0">
                <a:solidFill>
                  <a:srgbClr val="7030A0"/>
                </a:solidFill>
              </a:rPr>
              <a:t>составить «лесенку» ситуаций, вызывающих страх</a:t>
            </a:r>
            <a:r>
              <a:rPr lang="ru-RU" dirty="0">
                <a:solidFill>
                  <a:srgbClr val="7030A0"/>
                </a:solidFill>
              </a:rPr>
              <a:t>. Эта лесенка представляет собой последовательность шагов (действий), которые приводят к тревожному событию. Например: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— </a:t>
            </a:r>
            <a:r>
              <a:rPr lang="ru-RU" dirty="0">
                <a:solidFill>
                  <a:srgbClr val="7030A0"/>
                </a:solidFill>
              </a:rPr>
              <a:t>Встать утром и выслушать мамины указания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— </a:t>
            </a:r>
            <a:r>
              <a:rPr lang="ru-RU" dirty="0">
                <a:solidFill>
                  <a:srgbClr val="7030A0"/>
                </a:solidFill>
              </a:rPr>
              <a:t>Сбор около школы и разговоры с друзьями об экзамене.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— </a:t>
            </a:r>
            <a:r>
              <a:rPr lang="ru-RU" dirty="0">
                <a:solidFill>
                  <a:srgbClr val="7030A0"/>
                </a:solidFill>
              </a:rPr>
              <a:t>Поездка на место проведения экзамена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— Рассаживание по местам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— Получение тестовых бланков.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— </a:t>
            </a:r>
            <a:r>
              <a:rPr lang="ru-RU" dirty="0">
                <a:solidFill>
                  <a:srgbClr val="7030A0"/>
                </a:solidFill>
              </a:rPr>
              <a:t>Заполнение бланков — титульных листов.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7030A0"/>
                </a:solidFill>
              </a:rPr>
              <a:t>— </a:t>
            </a:r>
            <a:r>
              <a:rPr lang="ru-RU" dirty="0">
                <a:solidFill>
                  <a:srgbClr val="7030A0"/>
                </a:solidFill>
              </a:rPr>
              <a:t>Решение заданий... </a:t>
            </a:r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0201" y="3210539"/>
            <a:ext cx="4940300" cy="35585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912" y="190500"/>
            <a:ext cx="10059988" cy="370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7030A0"/>
                </a:solidFill>
              </a:rPr>
              <a:t>После перечисления всех тревожных ситуаций </a:t>
            </a:r>
            <a:r>
              <a:rPr lang="ru-RU" sz="2000" dirty="0" smtClean="0">
                <a:solidFill>
                  <a:srgbClr val="7030A0"/>
                </a:solidFill>
              </a:rPr>
              <a:t>вам </a:t>
            </a:r>
            <a:r>
              <a:rPr lang="ru-RU" sz="2000" dirty="0">
                <a:solidFill>
                  <a:srgbClr val="7030A0"/>
                </a:solidFill>
              </a:rPr>
              <a:t>стоит </a:t>
            </a:r>
            <a:r>
              <a:rPr lang="ru-RU" sz="2000" b="1" dirty="0">
                <a:solidFill>
                  <a:srgbClr val="7030A0"/>
                </a:solidFill>
              </a:rPr>
              <a:t>представить себя в каждой из них на 5 секунд, а затем расслабиться.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7030A0"/>
                </a:solidFill>
              </a:rPr>
              <a:t> Важно </a:t>
            </a:r>
            <a:r>
              <a:rPr lang="ru-RU" sz="2000" b="1" dirty="0">
                <a:solidFill>
                  <a:srgbClr val="7030A0"/>
                </a:solidFill>
              </a:rPr>
              <a:t>последовательно переходить от одной ситуации к другой по составленной цепочке. 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7030A0"/>
                </a:solidFill>
              </a:rPr>
              <a:t>После этого можно увеличить время представления и расслабления до 30 секунд. Если возникают трудности с представлением, можно еще более детализировать шаги.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89213" y="228600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</a:rPr>
              <a:t>5. Настроиться на успех, удачу</a:t>
            </a:r>
            <a:r>
              <a:rPr lang="ru-RU" sz="3200" b="1" dirty="0" smtClean="0">
                <a:solidFill>
                  <a:srgbClr val="7030A0"/>
                </a:solidFill>
              </a:rPr>
              <a:t>!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100" y="3061744"/>
            <a:ext cx="5524500" cy="3653428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589213" y="1219200"/>
            <a:ext cx="8915400" cy="134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Важным шагом к успеху на экзамене является абсолютная уверенность в том,  что цель будет достигнута. 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36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</TotalTime>
  <Words>1943</Words>
  <Application>Microsoft Office PowerPoint</Application>
  <PresentationFormat>Произвольный</PresentationFormat>
  <Paragraphs>156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Легкий дым</vt:lpstr>
      <vt:lpstr>Психологическая подготовка  учащихся  к  экзаменам </vt:lpstr>
      <vt:lpstr>Экзамен – это испытание (?)  Любой экзамен является источником стресса </vt:lpstr>
      <vt:lpstr>Причины волнения перед экзаменом?  </vt:lpstr>
      <vt:lpstr>Как преодолеть  ПРЕДЭКЗАМЕНАЦИОННУЮ ТРЕВОЖНОСТЬ?  </vt:lpstr>
      <vt:lpstr>Слайд 5</vt:lpstr>
      <vt:lpstr>Слайд 6</vt:lpstr>
      <vt:lpstr>Слайд 7</vt:lpstr>
      <vt:lpstr>Слайд 8</vt:lpstr>
      <vt:lpstr>Слайд 9</vt:lpstr>
      <vt:lpstr>Слайд 10</vt:lpstr>
      <vt:lpstr>Перед экзаменом или во время него выпейте несколько глотков воды  </vt:lpstr>
      <vt:lpstr>Обеспечьте гармоничную работу левого и правого полушария  </vt:lpstr>
      <vt:lpstr>Это упражнение можно использовать при подготовке к экзаменам</vt:lpstr>
      <vt:lpstr>Вариант упражнения «перекрестный шаг»  в ситуации экзамена  </vt:lpstr>
      <vt:lpstr>Зевота – зарядка для мозга!</vt:lpstr>
      <vt:lpstr>Поможет  дыхательная  гимнастика!  </vt:lpstr>
      <vt:lpstr>УПРАЖНЕНИЯ  ДЛЯ  СНЯТИЯ  СТРЕССА</vt:lpstr>
      <vt:lpstr>Упражнение  № 1      Этот комплекс очень прост и эффективен, для его выполнения вам не потребуется ничего, кроме стены.</vt:lpstr>
      <vt:lpstr>                               Упражнение № 2       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</vt:lpstr>
      <vt:lpstr>Упражнение  № 3   САМОМАССАЖ УШНЫХ РАКОВИН </vt:lpstr>
      <vt:lpstr>Как вести себя во время сдачи экзаменов  в форме ГИА и ЕГЭ?</vt:lpstr>
      <vt:lpstr>Как вести себя во время сдачи экзаменов   в форме ГИА и ЕГЭ? </vt:lpstr>
      <vt:lpstr>Продукты,  улучшающие  ПАМЯТЬ</vt:lpstr>
      <vt:lpstr>Продукты,  улучшающие  ПАМЯТЬ</vt:lpstr>
      <vt:lpstr>Продукты,  улучшающие  ПАМЯТЬ</vt:lpstr>
      <vt:lpstr>Продукты,  улучшающие  ПАМЯТЬ</vt:lpstr>
      <vt:lpstr>Продукты,  улучшающие  ПАМЯТЬ</vt:lpstr>
      <vt:lpstr>Продукты,  улучшающие  ПАМЯТЬ</vt:lpstr>
      <vt:lpstr>Продукты, которые помогут  успешно грызть гранит науки</vt:lpstr>
      <vt:lpstr>ВЛИЯНИЕ ПИЩИ НА ЭМОЦИИ</vt:lpstr>
      <vt:lpstr>ВАЖНО:</vt:lpstr>
      <vt:lpstr>Спасибо за внимание</vt:lpstr>
      <vt:lpstr>Использованные материалы: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Стреблянская</dc:creator>
  <cp:lastModifiedBy>XXX</cp:lastModifiedBy>
  <cp:revision>46</cp:revision>
  <dcterms:created xsi:type="dcterms:W3CDTF">2014-04-27T08:59:18Z</dcterms:created>
  <dcterms:modified xsi:type="dcterms:W3CDTF">2019-03-15T10:48:10Z</dcterms:modified>
</cp:coreProperties>
</file>