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8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94"/>
            <a:ext cx="9144000" cy="6840506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03648" y="720349"/>
            <a:ext cx="6624736" cy="34317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Министерство образования и науки Республики Дагестан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средняя общеобразовательная школа  №15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малая Родина,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древний Дербент»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51920" y="4077072"/>
            <a:ext cx="4536504" cy="11849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Маграмов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Идрис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Ревазович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Уч-к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 «Б»МБОУСОШ№15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73325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Дербент 2017 г.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Picture 10" descr="http://cs619728.vk.me/v619728741/e99b/rldoVw2vr-k.jpg"/>
          <p:cNvPicPr>
            <a:picLocks noChangeAspect="1" noChangeArrowheads="1"/>
          </p:cNvPicPr>
          <p:nvPr/>
        </p:nvPicPr>
        <p:blipFill>
          <a:blip r:embed="rId3" cstate="print"/>
          <a:srcRect l="11340" t="3780" r="16841" b="13061"/>
          <a:stretch>
            <a:fillRect/>
          </a:stretch>
        </p:blipFill>
        <p:spPr bwMode="auto">
          <a:xfrm>
            <a:off x="1043608" y="3573016"/>
            <a:ext cx="2088232" cy="24179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nciklopediya1.ru/tom8/tom8-3/56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50" y="692696"/>
            <a:ext cx="3849534" cy="5274001"/>
          </a:xfrm>
          <a:prstGeom prst="rect">
            <a:avLst/>
          </a:prstGeom>
          <a:noFill/>
        </p:spPr>
      </p:pic>
      <p:pic>
        <p:nvPicPr>
          <p:cNvPr id="34820" name="Picture 4" descr="http://bse.uaio.ru/DE/98/082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812448" cy="52367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attletales.files.wordpress.com/2012/11/totem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884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733256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Индейские тотемы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t3.gstatic.com/images?q=tbn:ANd9GcQUHDSBXlheklYQ9Ns-E-kmFaRFYgZAzejgtb_NOzRkBo1UWR9f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4941168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Древние тамги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im0-tub-ru.yandex.net/i?id=e1a695d5ddf17f3d8f06e94b3611bada&amp;n=33&amp;h=215&amp;w=294"/>
          <p:cNvPicPr>
            <a:picLocks noChangeAspect="1" noChangeArrowheads="1"/>
          </p:cNvPicPr>
          <p:nvPr/>
        </p:nvPicPr>
        <p:blipFill>
          <a:blip r:embed="rId2" cstate="print"/>
          <a:srcRect l="2663" t="2086" r="4475" b="7649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kleinburd.ru/news/wp-content/uploads/2016/07/0_1a0681_c5949af7_orig.jpg"/>
          <p:cNvPicPr>
            <a:picLocks noChangeAspect="1" noChangeArrowheads="1"/>
          </p:cNvPicPr>
          <p:nvPr/>
        </p:nvPicPr>
        <p:blipFill>
          <a:blip r:embed="rId3" cstate="print"/>
          <a:srcRect t="20988"/>
          <a:stretch>
            <a:fillRect/>
          </a:stretch>
        </p:blipFill>
        <p:spPr bwMode="auto">
          <a:xfrm>
            <a:off x="4499993" y="908720"/>
            <a:ext cx="3672408" cy="4638704"/>
          </a:xfrm>
          <a:prstGeom prst="rect">
            <a:avLst/>
          </a:prstGeom>
          <a:noFill/>
        </p:spPr>
      </p:pic>
      <p:pic>
        <p:nvPicPr>
          <p:cNvPr id="35846" name="Picture 6" descr="http://all-generals.ru/assets/images/polkovodci/DM/Sasanidi/Khosrau%20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333349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http://videoclipsimage.agaclip.com/u5FrvgYLVLF-_--.jpg"/>
          <p:cNvPicPr>
            <a:picLocks noChangeAspect="1" noChangeArrowheads="1"/>
          </p:cNvPicPr>
          <p:nvPr/>
        </p:nvPicPr>
        <p:blipFill>
          <a:blip r:embed="rId2" cstate="print"/>
          <a:srcRect l="11025" t="10500" r="11801" b="9701"/>
          <a:stretch>
            <a:fillRect/>
          </a:stretch>
        </p:blipFill>
        <p:spPr bwMode="auto">
          <a:xfrm>
            <a:off x="179512" y="1844824"/>
            <a:ext cx="3528392" cy="2736304"/>
          </a:xfrm>
          <a:prstGeom prst="rect">
            <a:avLst/>
          </a:prstGeom>
          <a:noFill/>
        </p:spPr>
      </p:pic>
      <p:pic>
        <p:nvPicPr>
          <p:cNvPr id="37898" name="Picture 10" descr="https://im1-tub-ru.yandex.net/i?id=ddd51f58b549d7e8e6329bdbe2abcc7b&amp;n=33&amp;h=215&amp;w=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10124"/>
            <a:ext cx="3305175" cy="2047876"/>
          </a:xfrm>
          <a:prstGeom prst="rect">
            <a:avLst/>
          </a:prstGeom>
          <a:noFill/>
        </p:spPr>
      </p:pic>
      <p:pic>
        <p:nvPicPr>
          <p:cNvPr id="37896" name="Picture 8" descr="https://im0-tub-ru.yandex.net/i?id=bf981d3a50e526f61530fb635cadffb0&amp;n=33&amp;h=215&amp;w=2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563888" cy="2567785"/>
          </a:xfrm>
          <a:prstGeom prst="rect">
            <a:avLst/>
          </a:prstGeom>
          <a:noFill/>
        </p:spPr>
      </p:pic>
      <p:pic>
        <p:nvPicPr>
          <p:cNvPr id="37890" name="Picture 2" descr="https://im2-tub-ru.yandex.net/i?id=03bc663573612db38ca65f814169a463&amp;n=33&amp;h=89&amp;w=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568952" cy="1588826"/>
          </a:xfrm>
          <a:prstGeom prst="rect">
            <a:avLst/>
          </a:prstGeom>
          <a:noFill/>
        </p:spPr>
      </p:pic>
      <p:pic>
        <p:nvPicPr>
          <p:cNvPr id="37894" name="Picture 6" descr="https://im0-tub-ru.yandex.net/i?id=29b5d164540e197eb4b7b3f1060762f9&amp;n=33&amp;h=215&amp;w=3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810124"/>
            <a:ext cx="3600450" cy="2047876"/>
          </a:xfrm>
          <a:prstGeom prst="rect">
            <a:avLst/>
          </a:prstGeom>
          <a:noFill/>
        </p:spPr>
      </p:pic>
      <p:pic>
        <p:nvPicPr>
          <p:cNvPr id="37892" name="Picture 4" descr="https://im3-tub-ru.yandex.net/i?id=7f6c546ab3fd4a6a7df669977a42a74b&amp;n=33&amp;h=215&amp;w=3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420888"/>
            <a:ext cx="326707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1-tub-ru.yandex.net/i?id=25237e4eebce09344b0fe22f6ac7d9cf&amp;n=33&amp;h=215&amp;w=387"/>
          <p:cNvPicPr>
            <a:picLocks noChangeAspect="1" noChangeArrowheads="1"/>
          </p:cNvPicPr>
          <p:nvPr/>
        </p:nvPicPr>
        <p:blipFill>
          <a:blip r:embed="rId2" cstate="print"/>
          <a:srcRect l="19535" r="19908"/>
          <a:stretch>
            <a:fillRect/>
          </a:stretch>
        </p:blipFill>
        <p:spPr bwMode="auto">
          <a:xfrm>
            <a:off x="323528" y="260648"/>
            <a:ext cx="2668692" cy="2448272"/>
          </a:xfrm>
          <a:prstGeom prst="rect">
            <a:avLst/>
          </a:prstGeom>
          <a:noFill/>
        </p:spPr>
      </p:pic>
      <p:pic>
        <p:nvPicPr>
          <p:cNvPr id="38916" name="Picture 4" descr="https://im3-tub-ru.yandex.net/i?id=b137823d51caa31bbce55427f5b4212c&amp;n=33&amp;h=215&amp;w=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24944"/>
            <a:ext cx="2109589" cy="2817154"/>
          </a:xfrm>
          <a:prstGeom prst="rect">
            <a:avLst/>
          </a:prstGeom>
          <a:noFill/>
        </p:spPr>
      </p:pic>
      <p:pic>
        <p:nvPicPr>
          <p:cNvPr id="38918" name="Picture 6" descr="http://cs622020.vk.me/v622020159/42c86/EkT45MsNBcM.jpg"/>
          <p:cNvPicPr>
            <a:picLocks noChangeAspect="1" noChangeArrowheads="1"/>
          </p:cNvPicPr>
          <p:nvPr/>
        </p:nvPicPr>
        <p:blipFill>
          <a:blip r:embed="rId4" cstate="print"/>
          <a:srcRect l="29126" t="25969" r="15750" b="24583"/>
          <a:stretch>
            <a:fillRect/>
          </a:stretch>
        </p:blipFill>
        <p:spPr bwMode="auto">
          <a:xfrm>
            <a:off x="1115616" y="2780928"/>
            <a:ext cx="2760307" cy="1656184"/>
          </a:xfrm>
          <a:prstGeom prst="rect">
            <a:avLst/>
          </a:prstGeom>
          <a:noFill/>
        </p:spPr>
      </p:pic>
      <p:pic>
        <p:nvPicPr>
          <p:cNvPr id="38920" name="Picture 8" descr="https://im1-tub-ru.yandex.net/i?id=9ffa62ea46ab12015a11d47d8da7f2c7&amp;n=33&amp;h=215&amp;w=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733675" cy="2047876"/>
          </a:xfrm>
          <a:prstGeom prst="rect">
            <a:avLst/>
          </a:prstGeom>
          <a:noFill/>
        </p:spPr>
      </p:pic>
      <p:pic>
        <p:nvPicPr>
          <p:cNvPr id="38922" name="Picture 10" descr="https://im1-tub-ru.yandex.net/i?id=3d57fe6a5ed1a6282472eb8857c74090&amp;n=33&amp;h=215&amp;w=3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0"/>
            <a:ext cx="2876550" cy="2047876"/>
          </a:xfrm>
          <a:prstGeom prst="rect">
            <a:avLst/>
          </a:prstGeom>
          <a:noFill/>
        </p:spPr>
      </p:pic>
      <p:pic>
        <p:nvPicPr>
          <p:cNvPr id="38924" name="Picture 12" descr="https://im2-tub-ru.yandex.net/i?id=8775da088be6d4350c5ecde7224021a5&amp;n=33&amp;h=215&amp;w=3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653136"/>
            <a:ext cx="2808312" cy="1898702"/>
          </a:xfrm>
          <a:prstGeom prst="rect">
            <a:avLst/>
          </a:prstGeom>
          <a:noFill/>
        </p:spPr>
      </p:pic>
      <p:pic>
        <p:nvPicPr>
          <p:cNvPr id="38926" name="Picture 14" descr="https://im0-tub-ru.yandex.net/i?id=5ab9321e750174348052108ea2d2303a&amp;n=33&amp;h=215&amp;w=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836712"/>
            <a:ext cx="2520280" cy="1677587"/>
          </a:xfrm>
          <a:prstGeom prst="rect">
            <a:avLst/>
          </a:prstGeom>
          <a:noFill/>
        </p:spPr>
      </p:pic>
      <p:pic>
        <p:nvPicPr>
          <p:cNvPr id="38928" name="Picture 16" descr="https://im2-tub-ru.yandex.net/i?id=dfbc3120c3e80e07a066c1912a1fba2b&amp;n=33&amp;h=215&amp;w=166"/>
          <p:cNvPicPr>
            <a:picLocks noChangeAspect="1" noChangeArrowheads="1"/>
          </p:cNvPicPr>
          <p:nvPr/>
        </p:nvPicPr>
        <p:blipFill>
          <a:blip r:embed="rId9" cstate="print"/>
          <a:srcRect t="14065" r="18025" b="7453"/>
          <a:stretch>
            <a:fillRect/>
          </a:stretch>
        </p:blipFill>
        <p:spPr bwMode="auto">
          <a:xfrm>
            <a:off x="4355976" y="2204864"/>
            <a:ext cx="180020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u="sng" dirty="0" smtClean="0">
                <a:solidFill>
                  <a:srgbClr val="C00000"/>
                </a:solidFill>
                <a:latin typeface="Monotype Corsiva" pitchFamily="66" charset="0"/>
              </a:rPr>
              <a:t>«Дербент» </a:t>
            </a:r>
            <a:endParaRPr lang="ru-RU" sz="11500" b="1" i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5699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ru-RU" sz="6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ворота </a:t>
            </a:r>
          </a:p>
          <a:p>
            <a:pPr algn="ctr"/>
            <a:r>
              <a:rPr lang="ru-RU" sz="6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бэнд</a:t>
            </a:r>
            <a:r>
              <a:rPr lang="ru-RU" sz="6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узел, связка 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</a:rPr>
              <a:t>(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 н. э.</a:t>
            </a:r>
            <a:r>
              <a:rPr lang="ru-RU" sz="3600" b="1" i="1" u="sng" dirty="0" smtClean="0">
                <a:solidFill>
                  <a:srgbClr val="C00000"/>
                </a:solidFill>
              </a:rPr>
              <a:t>)</a:t>
            </a:r>
            <a:endParaRPr lang="ru-RU" sz="3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0-tub-ru.yandex.net/i?id=cedd7d610c171ea752433a2c33cee714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 b="19127"/>
          <a:stretch>
            <a:fillRect/>
          </a:stretch>
        </p:blipFill>
        <p:spPr bwMode="auto">
          <a:xfrm>
            <a:off x="1043608" y="2636912"/>
            <a:ext cx="7089499" cy="3816424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056090" y="5679923"/>
            <a:ext cx="50318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sng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Ворота Орта – </a:t>
            </a:r>
            <a:r>
              <a:rPr kumimoji="0" lang="ru-RU" sz="4000" b="1" i="1" u="sng" strike="noStrike" cap="none" normalizeH="0" baseline="0" dirty="0" err="1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гапы</a:t>
            </a:r>
            <a:endParaRPr kumimoji="0" lang="ru-RU" sz="3200" b="1" i="1" u="sng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D:\Рабочий стол\для работы\SAM_4539.JPG"/>
          <p:cNvPicPr>
            <a:picLocks noChangeAspect="1" noChangeArrowheads="1"/>
          </p:cNvPicPr>
          <p:nvPr/>
        </p:nvPicPr>
        <p:blipFill>
          <a:blip r:embed="rId3" cstate="print"/>
          <a:srcRect l="39199" t="6300" r="37001" b="74800"/>
          <a:stretch>
            <a:fillRect/>
          </a:stretch>
        </p:blipFill>
        <p:spPr bwMode="auto">
          <a:xfrm>
            <a:off x="2987824" y="332656"/>
            <a:ext cx="2160240" cy="2287313"/>
          </a:xfrm>
          <a:prstGeom prst="rect">
            <a:avLst/>
          </a:prstGeom>
          <a:noFill/>
        </p:spPr>
      </p:pic>
      <p:pic>
        <p:nvPicPr>
          <p:cNvPr id="40965" name="Picture 5" descr="C:\Users\User902\Desktop\банер\23.jpg"/>
          <p:cNvPicPr>
            <a:picLocks noChangeAspect="1" noChangeArrowheads="1"/>
          </p:cNvPicPr>
          <p:nvPr/>
        </p:nvPicPr>
        <p:blipFill>
          <a:blip r:embed="rId4" cstate="print"/>
          <a:srcRect l="49114" t="43644" r="11019" b="9838"/>
          <a:stretch>
            <a:fillRect/>
          </a:stretch>
        </p:blipFill>
        <p:spPr bwMode="auto">
          <a:xfrm>
            <a:off x="5652120" y="0"/>
            <a:ext cx="3240360" cy="2835696"/>
          </a:xfrm>
          <a:prstGeom prst="rect">
            <a:avLst/>
          </a:prstGeom>
          <a:noFill/>
        </p:spPr>
      </p:pic>
      <p:pic>
        <p:nvPicPr>
          <p:cNvPr id="40966" name="Picture 6" descr="D:\Рабочий стол\для работы\pro-derbent_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230939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Каспийская обла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s://im2-tub-ru.yandex.net/i?id=cca27f8961cc00ee3fc0059f6ba8b677&amp;n=33&amp;h=215&amp;w=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3691831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Герб города Дербент (1843 г.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43924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5472999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 города Дербента 1843 -  2013 г.г.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0" descr="http://cs619728.vk.me/v619728741/e99b/rldoVw2vr-k.jpg"/>
          <p:cNvPicPr>
            <a:picLocks noChangeAspect="1" noChangeArrowheads="1"/>
          </p:cNvPicPr>
          <p:nvPr/>
        </p:nvPicPr>
        <p:blipFill>
          <a:blip r:embed="rId3" cstate="print"/>
          <a:srcRect l="11340" t="3780" r="16841" b="13061"/>
          <a:stretch>
            <a:fillRect/>
          </a:stretch>
        </p:blipFill>
        <p:spPr bwMode="auto">
          <a:xfrm>
            <a:off x="2555776" y="620688"/>
            <a:ext cx="4127366" cy="477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37321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городского округа «город Дербент»</a:t>
            </a:r>
            <a:endParaRPr lang="ru-RU" sz="3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days.emc411.com/uploads/2015/08/pole_Site.jpg"/>
          <p:cNvPicPr>
            <a:picLocks noChangeAspect="1" noChangeArrowheads="1"/>
          </p:cNvPicPr>
          <p:nvPr/>
        </p:nvPicPr>
        <p:blipFill>
          <a:blip r:embed="rId2" cstate="print"/>
          <a:srcRect l="5901" t="13780" r="7476" b="18464"/>
          <a:stretch>
            <a:fillRect/>
          </a:stretch>
        </p:blipFill>
        <p:spPr bwMode="auto">
          <a:xfrm>
            <a:off x="-20641" y="0"/>
            <a:ext cx="91646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2924944"/>
            <a:ext cx="6092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– родина моя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огромная страна,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уголок есть для меня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Дербент – судьба моя…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fadn.gov.ru/system/attachments/main_illustrations/000/002/398/big/34.jpg?1479298519"/>
          <p:cNvPicPr>
            <a:picLocks noChangeAspect="1" noChangeArrowheads="1"/>
          </p:cNvPicPr>
          <p:nvPr/>
        </p:nvPicPr>
        <p:blipFill>
          <a:blip r:embed="rId3" cstate="print"/>
          <a:srcRect l="8820" t="5040" r="13061" b="10961"/>
          <a:stretch>
            <a:fillRect/>
          </a:stretch>
        </p:blipFill>
        <p:spPr bwMode="auto">
          <a:xfrm>
            <a:off x="323528" y="5157192"/>
            <a:ext cx="178579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https://im3-tub-ru.yandex.net/i?id=9d1dc803538ac2155fd90d526b532d1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http://cdn01.ru/files/users/images/e4/67/e4678b08ea6608e1b3d6d9042afae567.jpg"/>
          <p:cNvPicPr>
            <a:picLocks noChangeAspect="1" noChangeArrowheads="1"/>
          </p:cNvPicPr>
          <p:nvPr/>
        </p:nvPicPr>
        <p:blipFill>
          <a:blip r:embed="rId3" cstate="print"/>
          <a:srcRect t="2370" b="19423"/>
          <a:stretch>
            <a:fillRect/>
          </a:stretch>
        </p:blipFill>
        <p:spPr bwMode="auto">
          <a:xfrm>
            <a:off x="4427984" y="2564904"/>
            <a:ext cx="3672408" cy="1854615"/>
          </a:xfrm>
          <a:prstGeom prst="rect">
            <a:avLst/>
          </a:prstGeom>
          <a:noFill/>
        </p:spPr>
      </p:pic>
      <p:pic>
        <p:nvPicPr>
          <p:cNvPr id="45060" name="Picture 4" descr="https://im3-tub-ru.yandex.net/i?id=22afe9d0309e48dffcab412638990f73&amp;n=33&amp;h=215&amp;w=291"/>
          <p:cNvPicPr>
            <a:picLocks noChangeAspect="1" noChangeArrowheads="1"/>
          </p:cNvPicPr>
          <p:nvPr/>
        </p:nvPicPr>
        <p:blipFill>
          <a:blip r:embed="rId4" cstate="print"/>
          <a:srcRect l="2598" t="21097" b="5062"/>
          <a:stretch>
            <a:fillRect/>
          </a:stretch>
        </p:blipFill>
        <p:spPr bwMode="auto">
          <a:xfrm>
            <a:off x="6444233" y="1916832"/>
            <a:ext cx="269976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s://im0-tub-ru.yandex.net/i?id=07ebe2fe066f802414a1cf08177039ad&amp;n=33&amp;h=84&amp;w=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229200"/>
            <a:ext cx="8496944" cy="144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8" descr="https://im2-tub-ru.yandex.net/i?id=833a45167d779fb7c83043a7aeb6fe01-l&amp;n=13"/>
          <p:cNvPicPr>
            <a:picLocks noChangeAspect="1" noChangeArrowheads="1"/>
          </p:cNvPicPr>
          <p:nvPr/>
        </p:nvPicPr>
        <p:blipFill>
          <a:blip r:embed="rId6" cstate="print"/>
          <a:srcRect t="4255" b="13480"/>
          <a:stretch>
            <a:fillRect/>
          </a:stretch>
        </p:blipFill>
        <p:spPr bwMode="auto">
          <a:xfrm>
            <a:off x="0" y="404664"/>
            <a:ext cx="4968552" cy="272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8" name="Picture 12" descr="http://izber.narod.ru/izberg.jpg"/>
          <p:cNvPicPr>
            <a:picLocks noChangeAspect="1" noChangeArrowheads="1"/>
          </p:cNvPicPr>
          <p:nvPr/>
        </p:nvPicPr>
        <p:blipFill>
          <a:blip r:embed="rId7" cstate="print"/>
          <a:srcRect t="18299"/>
          <a:stretch>
            <a:fillRect/>
          </a:stretch>
        </p:blipFill>
        <p:spPr bwMode="auto">
          <a:xfrm>
            <a:off x="4355976" y="0"/>
            <a:ext cx="3347525" cy="2051212"/>
          </a:xfrm>
          <a:prstGeom prst="rect">
            <a:avLst/>
          </a:prstGeom>
          <a:noFill/>
        </p:spPr>
      </p:pic>
      <p:pic>
        <p:nvPicPr>
          <p:cNvPr id="45070" name="Picture 14" descr="https://im0-tub-ru.yandex.net/i?id=3abe2d6f609c4a01ca4311fb32d8a56b&amp;n=33&amp;h=215&amp;w=2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2733675" cy="2047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72" name="Picture 16" descr="https://medicina.kharkov.ua/uploads/www-herbal-medicine-ru/1296191919_rubia-tinctor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3573016"/>
            <a:ext cx="266429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5" name="Picture 3" descr="C:\Users\User902\Desktop\IMG-20170227-WA0009.jpg"/>
          <p:cNvPicPr>
            <a:picLocks noChangeAspect="1" noChangeArrowheads="1"/>
          </p:cNvPicPr>
          <p:nvPr/>
        </p:nvPicPr>
        <p:blipFill>
          <a:blip r:embed="rId3" cstate="print"/>
          <a:srcRect t="10001" b="5990"/>
          <a:stretch>
            <a:fillRect/>
          </a:stretch>
        </p:blipFill>
        <p:spPr bwMode="auto">
          <a:xfrm>
            <a:off x="2339753" y="339209"/>
            <a:ext cx="4104456" cy="61300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064000" cy="576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внимание</a:t>
            </a:r>
            <a:endParaRPr lang="ru-RU" sz="54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slidepedia.net/u/storage/ppt_4084/3efb-13903167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0"/>
            <a:ext cx="9144000" cy="6903640"/>
          </a:xfrm>
          <a:prstGeom prst="rect">
            <a:avLst/>
          </a:prstGeom>
          <a:noFill/>
        </p:spPr>
      </p:pic>
      <p:pic>
        <p:nvPicPr>
          <p:cNvPr id="15366" name="Picture 6" descr="https://im1-tub-ru.yandex.net/i?id=a88699b73423e7270cb98af561c67768-l&amp;n=13"/>
          <p:cNvPicPr>
            <a:picLocks noChangeAspect="1" noChangeArrowheads="1"/>
          </p:cNvPicPr>
          <p:nvPr/>
        </p:nvPicPr>
        <p:blipFill>
          <a:blip r:embed="rId3" cstate="print"/>
          <a:srcRect t="28560" b="29441"/>
          <a:stretch>
            <a:fillRect/>
          </a:stretch>
        </p:blipFill>
        <p:spPr bwMode="auto">
          <a:xfrm>
            <a:off x="2123728" y="332656"/>
            <a:ext cx="4896544" cy="2056520"/>
          </a:xfrm>
          <a:prstGeom prst="rect">
            <a:avLst/>
          </a:prstGeom>
          <a:noFill/>
        </p:spPr>
      </p:pic>
      <p:pic>
        <p:nvPicPr>
          <p:cNvPr id="15368" name="Picture 8" descr="http://openinform.ru/fs/a_news/16206_p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117" y="2420889"/>
            <a:ext cx="4074134" cy="3096344"/>
          </a:xfrm>
          <a:prstGeom prst="rect">
            <a:avLst/>
          </a:prstGeom>
          <a:noFill/>
        </p:spPr>
      </p:pic>
      <p:pic>
        <p:nvPicPr>
          <p:cNvPr id="15370" name="Picture 10" descr="http://cs619728.vk.me/v619728741/e99b/rldoVw2vr-k.jpg"/>
          <p:cNvPicPr>
            <a:picLocks noChangeAspect="1" noChangeArrowheads="1"/>
          </p:cNvPicPr>
          <p:nvPr/>
        </p:nvPicPr>
        <p:blipFill>
          <a:blip r:embed="rId5" cstate="print"/>
          <a:srcRect l="11340" t="3780" r="16841" b="13061"/>
          <a:stretch>
            <a:fillRect/>
          </a:stretch>
        </p:blipFill>
        <p:spPr bwMode="auto">
          <a:xfrm>
            <a:off x="5292080" y="1988840"/>
            <a:ext cx="3109437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7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" b="1" i="1" u="sng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8800" b="1" i="1" u="sng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Цель  работы :</a:t>
            </a:r>
          </a:p>
          <a:p>
            <a:pPr algn="ctr"/>
            <a:endParaRPr lang="ru-RU" sz="2000" b="1" i="1" u="sng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6600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изучить историю происхождения герба города Дербент</a:t>
            </a:r>
            <a:endParaRPr lang="ru-RU" sz="6600" i="1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619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C00000"/>
                </a:solidFill>
                <a:latin typeface="Monotype Corsiva" pitchFamily="66" charset="0"/>
              </a:rPr>
              <a:t>Задачи исследования: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изучить научно – популярную и справочную литературу по данной теме;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узнать историческое прошлое герба Дербента;</a:t>
            </a:r>
          </a:p>
          <a:p>
            <a:pPr>
              <a:buFontTx/>
              <a:buChar char="-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проанализировать знания истории происхождения и обозначения главных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синволов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моей малой родины моими сверстниками;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Разработать памятку об истории происхождения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фылага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и герба города Дербент.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10"/>
            <a:ext cx="9144000" cy="687651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5752" r="12240"/>
          <a:stretch>
            <a:fillRect/>
          </a:stretch>
        </p:blipFill>
        <p:spPr bwMode="auto">
          <a:xfrm>
            <a:off x="755576" y="548680"/>
            <a:ext cx="30419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3375" r="12241"/>
          <a:stretch>
            <a:fillRect/>
          </a:stretch>
        </p:blipFill>
        <p:spPr bwMode="auto">
          <a:xfrm>
            <a:off x="3923928" y="3212976"/>
            <a:ext cx="4428408" cy="29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 l="11251" t="7240" r="23491" b="6750"/>
          <a:stretch>
            <a:fillRect/>
          </a:stretch>
        </p:blipFill>
        <p:spPr bwMode="auto">
          <a:xfrm>
            <a:off x="611560" y="3645024"/>
            <a:ext cx="3024336" cy="22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 l="5626" t="4000" r="9990"/>
          <a:stretch>
            <a:fillRect/>
          </a:stretch>
        </p:blipFill>
        <p:spPr bwMode="auto">
          <a:xfrm>
            <a:off x="3995936" y="548680"/>
            <a:ext cx="3672408" cy="23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440859"/>
            <a:ext cx="7848872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5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такое герб и как он появился?</a:t>
            </a:r>
            <a:endParaRPr kumimoji="0" lang="ru-RU" sz="115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48478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словарю Ожегова «ГЕРБ»</a:t>
            </a:r>
            <a:r>
              <a:rPr lang="ru-RU" sz="3600" b="1" i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эмблема государства, города, сословия, рода, изображаемая на флагах, монетах, печатях, государственных и других официальных документах.»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s015.radikal.ru/i333/1011/5d/fd0de75c6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90"/>
            <a:ext cx="9144000" cy="686789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549259"/>
            <a:ext cx="82809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Геральдика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наука изучающая историю происхождения гербов,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традиции и  их использование.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399</TotalTime>
  <Words>223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User902</dc:creator>
  <cp:lastModifiedBy>User902</cp:lastModifiedBy>
  <cp:revision>43</cp:revision>
  <dcterms:created xsi:type="dcterms:W3CDTF">2017-02-28T18:01:26Z</dcterms:created>
  <dcterms:modified xsi:type="dcterms:W3CDTF">2017-12-11T18:01:45Z</dcterms:modified>
</cp:coreProperties>
</file>