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8" r:id="rId1"/>
  </p:sldMasterIdLst>
  <p:sldIdLst>
    <p:sldId id="256" r:id="rId2"/>
    <p:sldId id="257" r:id="rId3"/>
    <p:sldId id="259" r:id="rId4"/>
    <p:sldId id="258" r:id="rId5"/>
    <p:sldId id="261" r:id="rId6"/>
    <p:sldId id="264" r:id="rId7"/>
    <p:sldId id="265" r:id="rId8"/>
    <p:sldId id="266" r:id="rId9"/>
    <p:sldId id="263" r:id="rId10"/>
    <p:sldId id="262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75C7-10B5-469D-9437-EB23D9D1C007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3255-E2AD-496B-8231-0E6A649E41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048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75C7-10B5-469D-9437-EB23D9D1C007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3255-E2AD-496B-8231-0E6A649E41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754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75C7-10B5-469D-9437-EB23D9D1C007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3255-E2AD-496B-8231-0E6A649E41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68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75C7-10B5-469D-9437-EB23D9D1C007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3255-E2AD-496B-8231-0E6A649E417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1672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75C7-10B5-469D-9437-EB23D9D1C007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3255-E2AD-496B-8231-0E6A649E41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369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75C7-10B5-469D-9437-EB23D9D1C007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3255-E2AD-496B-8231-0E6A649E41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385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75C7-10B5-469D-9437-EB23D9D1C007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3255-E2AD-496B-8231-0E6A649E41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981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75C7-10B5-469D-9437-EB23D9D1C007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3255-E2AD-496B-8231-0E6A649E41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0506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75C7-10B5-469D-9437-EB23D9D1C007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3255-E2AD-496B-8231-0E6A649E41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741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75C7-10B5-469D-9437-EB23D9D1C007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3255-E2AD-496B-8231-0E6A649E41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584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75C7-10B5-469D-9437-EB23D9D1C007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3255-E2AD-496B-8231-0E6A649E41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753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75C7-10B5-469D-9437-EB23D9D1C007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3255-E2AD-496B-8231-0E6A649E41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787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75C7-10B5-469D-9437-EB23D9D1C007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3255-E2AD-496B-8231-0E6A649E41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541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75C7-10B5-469D-9437-EB23D9D1C007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3255-E2AD-496B-8231-0E6A649E41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907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75C7-10B5-469D-9437-EB23D9D1C007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3255-E2AD-496B-8231-0E6A649E41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134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75C7-10B5-469D-9437-EB23D9D1C007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3255-E2AD-496B-8231-0E6A649E41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638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E75C7-10B5-469D-9437-EB23D9D1C007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3255-E2AD-496B-8231-0E6A649E41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00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EBE75C7-10B5-469D-9437-EB23D9D1C007}" type="datetimeFigureOut">
              <a:rPr lang="ru-RU" smtClean="0"/>
              <a:t>01.11.2017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A3255-E2AD-496B-8231-0E6A649E41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0429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  <p:sldLayoutId id="2147483862" r:id="rId14"/>
    <p:sldLayoutId id="2147483863" r:id="rId15"/>
    <p:sldLayoutId id="2147483864" r:id="rId16"/>
    <p:sldLayoutId id="21474838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7870" y="-990599"/>
            <a:ext cx="8825658" cy="3329581"/>
          </a:xfrm>
        </p:spPr>
        <p:txBody>
          <a:bodyPr>
            <a:normAutofit/>
          </a:bodyPr>
          <a:lstStyle/>
          <a:p>
            <a:r>
              <a:rPr lang="ru-RU" sz="53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Исследовательская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работа на тему:</a:t>
            </a:r>
            <a:endParaRPr lang="ru-RU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7870" y="2338982"/>
            <a:ext cx="8825658" cy="86142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Сравнительные обороты, характеризующие абстрактные понятия в поэтической речи М.И. Цветаевой.</a:t>
            </a:r>
            <a:b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			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Выполнено ученицей 10 «Б» класса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		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Ибрагимовой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Барият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			Под руководством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Хизриевой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Л.А.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98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235004"/>
            <a:ext cx="9404723" cy="1400530"/>
          </a:xfrm>
        </p:spPr>
        <p:txBody>
          <a:bodyPr/>
          <a:lstStyle/>
          <a:p>
            <a:r>
              <a:rPr lang="ru-RU" b="1" dirty="0" smtClean="0"/>
              <a:t>Глава 3. Сравнения, выражающие эмоции и чувства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293" y="1748118"/>
            <a:ext cx="8946541" cy="4195481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Когда ж к твоим пророческим кудрям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Сама любовь приникнет красным углем..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/>
              <a:t>Боль как нота</a:t>
            </a:r>
            <a:br>
              <a:rPr lang="ru-RU" sz="2400" dirty="0" smtClean="0"/>
            </a:br>
            <a:r>
              <a:rPr lang="ru-RU" sz="2400" dirty="0" smtClean="0"/>
              <a:t>Высящаяся… Поверх любви</a:t>
            </a:r>
            <a:br>
              <a:rPr lang="ru-RU" sz="2400" dirty="0" smtClean="0"/>
            </a:br>
            <a:r>
              <a:rPr lang="ru-RU" sz="2400" dirty="0" smtClean="0"/>
              <a:t>Высящаяся…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C00000"/>
                </a:solidFill>
              </a:rPr>
              <a:t>В роще </a:t>
            </a:r>
            <a:r>
              <a:rPr lang="ru-RU" sz="2400" dirty="0" err="1" smtClean="0">
                <a:solidFill>
                  <a:srgbClr val="C00000"/>
                </a:solidFill>
              </a:rPr>
              <a:t>обидонька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Плачет </a:t>
            </a:r>
            <a:r>
              <a:rPr lang="ru-RU" sz="2400" dirty="0" err="1" smtClean="0">
                <a:solidFill>
                  <a:srgbClr val="C00000"/>
                </a:solidFill>
              </a:rPr>
              <a:t>рябинушкой</a:t>
            </a:r>
            <a:r>
              <a:rPr lang="ru-RU" sz="2400" dirty="0" smtClean="0">
                <a:solidFill>
                  <a:srgbClr val="C00000"/>
                </a:solidFill>
              </a:rPr>
              <a:t>.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Жив и здоров!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Громче громов –</a:t>
            </a:r>
            <a:br>
              <a:rPr lang="ru-RU" sz="2400" dirty="0" smtClean="0"/>
            </a:br>
            <a:r>
              <a:rPr lang="ru-RU" sz="2400" dirty="0" smtClean="0"/>
              <a:t>Как топором – </a:t>
            </a:r>
            <a:br>
              <a:rPr lang="ru-RU" sz="2400" dirty="0" smtClean="0"/>
            </a:br>
            <a:r>
              <a:rPr lang="ru-RU" sz="2400" b="1" dirty="0" smtClean="0"/>
              <a:t>Радость.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117555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134" y="504969"/>
            <a:ext cx="9404723" cy="140053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Заключение: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6226" y="1539112"/>
            <a:ext cx="8946541" cy="4870397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1. </a:t>
            </a:r>
            <a:r>
              <a:rPr lang="ru-RU" dirty="0" smtClean="0"/>
              <a:t>Сравнения часто обладают внутренним </a:t>
            </a:r>
            <a:r>
              <a:rPr lang="ru-RU" dirty="0" err="1" smtClean="0"/>
              <a:t>микросюжетом</a:t>
            </a:r>
            <a:r>
              <a:rPr lang="ru-RU" dirty="0" smtClean="0"/>
              <a:t>, приобретая порой символическое значение, заложенное в подтексте, а образы таких сравнений обретают самостоятельный и законченный характер.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</a:rPr>
              <a:t>2. </a:t>
            </a:r>
            <a:r>
              <a:rPr lang="ru-RU" dirty="0" smtClean="0"/>
              <a:t>Сравнения по-разному взаимодействуют друг с другом в тексте. В лирике они, как правило, либо уточняют друг друга, либо каждое из последующих сравнений более ярко выражает авторскую мысль.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</a:rPr>
              <a:t>3. </a:t>
            </a:r>
            <a:r>
              <a:rPr lang="ru-RU" dirty="0" smtClean="0"/>
              <a:t>Сравнения у М.И. Цветаевой чаще всего осмысливаются на фоне широкого контекста, вследствие чего усиливают воздействие всего текста  на читателя.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C00000"/>
                </a:solidFill>
              </a:rPr>
              <a:t>4. </a:t>
            </a:r>
            <a:r>
              <a:rPr lang="ru-RU" dirty="0" smtClean="0"/>
              <a:t>В основе сравнений у М.И. Цветаевой лежит на объективное сходство, а всегда субъективная, личностная </a:t>
            </a:r>
            <a:r>
              <a:rPr lang="ru-RU" dirty="0" err="1" smtClean="0"/>
              <a:t>оцена</a:t>
            </a:r>
            <a:r>
              <a:rPr lang="ru-RU" dirty="0" smtClean="0"/>
              <a:t>, поэтому они проникнуты мироощущением и миропониманием поэта.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12971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6650" y="635727"/>
            <a:ext cx="10363201" cy="853439"/>
          </a:xfrm>
        </p:spPr>
        <p:txBody>
          <a:bodyPr>
            <a:normAutofit fontScale="90000"/>
          </a:bodyPr>
          <a:lstStyle/>
          <a:p>
            <a:r>
              <a:rPr lang="ru-RU" sz="6600" b="1" i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Марина  Ивановна Цветаева</a:t>
            </a:r>
            <a:endParaRPr lang="ru-RU" sz="6600" b="1" i="1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739" y="1730419"/>
            <a:ext cx="5229349" cy="4783591"/>
          </a:xfrm>
        </p:spPr>
      </p:pic>
    </p:spTree>
    <p:extLst>
      <p:ext uri="{BB962C8B-B14F-4D97-AF65-F5344CB8AC3E}">
        <p14:creationId xmlns:p14="http://schemas.microsoft.com/office/powerpoint/2010/main" val="3785048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err="1" smtClean="0"/>
              <a:t>М.И.Цветаева</a:t>
            </a:r>
            <a:r>
              <a:rPr lang="ru-RU" sz="4000" dirty="0" smtClean="0"/>
              <a:t> – </a:t>
            </a:r>
            <a:br>
              <a:rPr lang="ru-RU" sz="4000" dirty="0" smtClean="0"/>
            </a:br>
            <a:r>
              <a:rPr lang="ru-RU" sz="4000" dirty="0" smtClean="0"/>
              <a:t>русская поэтесса </a:t>
            </a:r>
            <a:br>
              <a:rPr lang="ru-RU" sz="4000" dirty="0" smtClean="0"/>
            </a:br>
            <a:r>
              <a:rPr lang="ru-RU" sz="4000" dirty="0" smtClean="0"/>
              <a:t>Серебряного века,</a:t>
            </a:r>
            <a:br>
              <a:rPr lang="ru-RU" sz="4000" dirty="0" smtClean="0"/>
            </a:br>
            <a:r>
              <a:rPr lang="ru-RU" sz="4000" dirty="0" smtClean="0"/>
              <a:t>прозаик и переводчица.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530" y="154168"/>
            <a:ext cx="4536992" cy="66116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82" y="3178627"/>
            <a:ext cx="4603932" cy="345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7415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75" y="-744376"/>
            <a:ext cx="11530148" cy="7797264"/>
          </a:xfrm>
        </p:spPr>
      </p:pic>
    </p:spTree>
    <p:extLst>
      <p:ext uri="{BB962C8B-B14F-4D97-AF65-F5344CB8AC3E}">
        <p14:creationId xmlns:p14="http://schemas.microsoft.com/office/powerpoint/2010/main" val="713958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/>
              <a:t>Сравнение имеет очень четкую определенную структуру, а именно: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293" y="2174838"/>
            <a:ext cx="8946541" cy="4195481"/>
          </a:xfrm>
        </p:spPr>
        <p:txBody>
          <a:bodyPr>
            <a:normAutofit fontScale="92500"/>
          </a:bodyPr>
          <a:lstStyle/>
          <a:p>
            <a:r>
              <a:rPr lang="ru-RU" sz="4800" i="1" dirty="0" smtClean="0"/>
              <a:t>- предмет (то, что сравнивается)</a:t>
            </a:r>
            <a:br>
              <a:rPr lang="ru-RU" sz="4800" i="1" dirty="0" smtClean="0"/>
            </a:br>
            <a:r>
              <a:rPr lang="ru-RU" sz="4800" i="1" dirty="0" smtClean="0"/>
              <a:t>- образ (то, с чем сравнивается)</a:t>
            </a:r>
            <a:br>
              <a:rPr lang="ru-RU" sz="4800" i="1" dirty="0" smtClean="0"/>
            </a:br>
            <a:r>
              <a:rPr lang="ru-RU" sz="4800" i="1" dirty="0" smtClean="0"/>
              <a:t>- признак (то, на основании чего сравнивается)</a:t>
            </a:r>
            <a:endParaRPr lang="ru-RU" sz="4800" i="1" dirty="0"/>
          </a:p>
        </p:txBody>
      </p:sp>
    </p:spTree>
    <p:extLst>
      <p:ext uri="{BB962C8B-B14F-4D97-AF65-F5344CB8AC3E}">
        <p14:creationId xmlns:p14="http://schemas.microsoft.com/office/powerpoint/2010/main" val="2903058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>Глава 1. Сравнения, выражающие временные понятия</a:t>
            </a:r>
            <a:endParaRPr lang="ru-RU" sz="4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840" y="1341053"/>
            <a:ext cx="5103224" cy="5103224"/>
          </a:xfrm>
        </p:spPr>
      </p:pic>
    </p:spTree>
    <p:extLst>
      <p:ext uri="{BB962C8B-B14F-4D97-AF65-F5344CB8AC3E}">
        <p14:creationId xmlns:p14="http://schemas.microsoft.com/office/powerpoint/2010/main" val="423217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0263" y="1077558"/>
            <a:ext cx="9580571" cy="4783311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tx1">
                    <a:lumMod val="95000"/>
                  </a:schemeClr>
                </a:solidFill>
              </a:rPr>
              <a:t>Это жизнь моя пропела – </a:t>
            </a:r>
            <a:r>
              <a:rPr lang="ru-RU" sz="3200" b="1" i="1" dirty="0" err="1" smtClean="0">
                <a:solidFill>
                  <a:schemeClr val="tx1">
                    <a:lumMod val="95000"/>
                  </a:schemeClr>
                </a:solidFill>
              </a:rPr>
              <a:t>привыла</a:t>
            </a:r>
            <a:r>
              <a:rPr lang="ru-RU" sz="3200" b="1" i="1" dirty="0" smtClean="0">
                <a:solidFill>
                  <a:schemeClr val="tx1">
                    <a:lumMod val="95000"/>
                  </a:schemeClr>
                </a:solidFill>
              </a:rPr>
              <a:t> –</a:t>
            </a:r>
            <a:br>
              <a:rPr lang="ru-RU" sz="3200" b="1" i="1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3200" b="1" i="1" dirty="0" smtClean="0">
                <a:solidFill>
                  <a:schemeClr val="tx1">
                    <a:lumMod val="95000"/>
                  </a:schemeClr>
                </a:solidFill>
              </a:rPr>
              <a:t>Прогудела – как осенний прибой –</a:t>
            </a:r>
            <a:br>
              <a:rPr lang="ru-RU" sz="3200" b="1" i="1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3200" b="1" i="1" dirty="0" smtClean="0">
                <a:solidFill>
                  <a:schemeClr val="tx1">
                    <a:lumMod val="95000"/>
                  </a:schemeClr>
                </a:solidFill>
              </a:rPr>
              <a:t>И проплакала сама над собой.</a:t>
            </a:r>
            <a:br>
              <a:rPr lang="ru-RU" sz="3200" b="1" i="1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3200" b="1" i="1" dirty="0" smtClean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ru-RU" sz="3200" b="1" i="1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3200" b="1" i="1" dirty="0" smtClean="0">
                <a:solidFill>
                  <a:schemeClr val="tx1">
                    <a:lumMod val="95000"/>
                  </a:schemeClr>
                </a:solidFill>
              </a:rPr>
              <a:t>Жизнь выпала – копейкой ржавою…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b="1" i="1" dirty="0" smtClean="0">
                <a:solidFill>
                  <a:srgbClr val="C00000"/>
                </a:solidFill>
              </a:rPr>
              <a:t>Смерть – чертовщиной.</a:t>
            </a:r>
            <a:br>
              <a:rPr lang="ru-RU" sz="3200" b="1" i="1" dirty="0" smtClean="0">
                <a:solidFill>
                  <a:srgbClr val="C00000"/>
                </a:solidFill>
              </a:rPr>
            </a:br>
            <a:r>
              <a:rPr lang="ru-RU" sz="3200" b="1" i="1" dirty="0" smtClean="0">
                <a:solidFill>
                  <a:srgbClr val="C00000"/>
                </a:solidFill>
              </a:rPr>
              <a:t/>
            </a:r>
            <a:br>
              <a:rPr lang="ru-RU" sz="3200" b="1" i="1" dirty="0" smtClean="0">
                <a:solidFill>
                  <a:srgbClr val="C00000"/>
                </a:solidFill>
              </a:rPr>
            </a:br>
            <a:r>
              <a:rPr lang="ru-RU" sz="3200" b="1" i="1" dirty="0" smtClean="0">
                <a:solidFill>
                  <a:srgbClr val="C00000"/>
                </a:solidFill>
              </a:rPr>
              <a:t>Смерть в каждой щели. В каждой выемке пола – ямкой.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341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2683" y="1582656"/>
            <a:ext cx="8946541" cy="4195481"/>
          </a:xfrm>
        </p:spPr>
        <p:txBody>
          <a:bodyPr>
            <a:noAutofit/>
          </a:bodyPr>
          <a:lstStyle/>
          <a:p>
            <a:r>
              <a:rPr lang="ru-RU" sz="4000" b="1" i="1" dirty="0" smtClean="0"/>
              <a:t>О, этот час, на подвиг нас, как голос, </a:t>
            </a:r>
            <a:br>
              <a:rPr lang="ru-RU" sz="4000" b="1" i="1" dirty="0" smtClean="0"/>
            </a:br>
            <a:r>
              <a:rPr lang="ru-RU" sz="4000" b="1" i="1" dirty="0" smtClean="0"/>
              <a:t>Вздымающий на своеволье дней.</a:t>
            </a:r>
            <a:br>
              <a:rPr lang="ru-RU" sz="4000" b="1" i="1" dirty="0" smtClean="0"/>
            </a:br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b="1" i="1" dirty="0" smtClean="0">
                <a:solidFill>
                  <a:srgbClr val="C00000"/>
                </a:solidFill>
              </a:rPr>
              <a:t>Был час чудотворен и </a:t>
            </a:r>
            <a:r>
              <a:rPr lang="ru-RU" sz="4000" b="1" i="1" dirty="0" err="1" smtClean="0">
                <a:solidFill>
                  <a:srgbClr val="C00000"/>
                </a:solidFill>
              </a:rPr>
              <a:t>полн</a:t>
            </a:r>
            <a:r>
              <a:rPr lang="ru-RU" sz="4000" b="1" i="1" dirty="0" smtClean="0">
                <a:solidFill>
                  <a:srgbClr val="C00000"/>
                </a:solidFill>
              </a:rPr>
              <a:t>,</a:t>
            </a:r>
            <a:br>
              <a:rPr lang="ru-RU" sz="4000" b="1" i="1" dirty="0" smtClean="0">
                <a:solidFill>
                  <a:srgbClr val="C00000"/>
                </a:solidFill>
              </a:rPr>
            </a:br>
            <a:r>
              <a:rPr lang="ru-RU" sz="4000" b="1" i="1" dirty="0" smtClean="0">
                <a:solidFill>
                  <a:srgbClr val="C00000"/>
                </a:solidFill>
              </a:rPr>
              <a:t>Как древние были.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7972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Глава 2. Сравнения со словами «звук», «слово», «голос», «речь»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i="1" dirty="0" smtClean="0">
                <a:solidFill>
                  <a:srgbClr val="C00000"/>
                </a:solidFill>
              </a:rPr>
              <a:t>Слово странное – старуха:</a:t>
            </a:r>
            <a:br>
              <a:rPr lang="ru-RU" sz="2800" i="1" dirty="0" smtClean="0">
                <a:solidFill>
                  <a:srgbClr val="C00000"/>
                </a:solidFill>
              </a:rPr>
            </a:br>
            <a:r>
              <a:rPr lang="ru-RU" sz="2800" i="1" dirty="0" smtClean="0">
                <a:solidFill>
                  <a:srgbClr val="C00000"/>
                </a:solidFill>
              </a:rPr>
              <a:t>Смысл неясен, звук угрюм,</a:t>
            </a:r>
            <a:br>
              <a:rPr lang="ru-RU" sz="2800" i="1" dirty="0" smtClean="0">
                <a:solidFill>
                  <a:srgbClr val="C00000"/>
                </a:solidFill>
              </a:rPr>
            </a:br>
            <a:r>
              <a:rPr lang="ru-RU" sz="2800" i="1" dirty="0" smtClean="0">
                <a:solidFill>
                  <a:srgbClr val="C00000"/>
                </a:solidFill>
              </a:rPr>
              <a:t>Как для розового уха</a:t>
            </a:r>
            <a:br>
              <a:rPr lang="ru-RU" sz="2800" i="1" dirty="0" smtClean="0">
                <a:solidFill>
                  <a:srgbClr val="C00000"/>
                </a:solidFill>
              </a:rPr>
            </a:br>
            <a:r>
              <a:rPr lang="ru-RU" sz="2800" i="1" dirty="0" smtClean="0">
                <a:solidFill>
                  <a:srgbClr val="C00000"/>
                </a:solidFill>
              </a:rPr>
              <a:t>Темной раковины шум.</a:t>
            </a:r>
            <a:br>
              <a:rPr lang="ru-RU" sz="2800" i="1" dirty="0" smtClean="0">
                <a:solidFill>
                  <a:srgbClr val="C00000"/>
                </a:solidFill>
              </a:rPr>
            </a:b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>
                <a:solidFill>
                  <a:schemeClr val="tx1">
                    <a:lumMod val="95000"/>
                  </a:schemeClr>
                </a:solidFill>
              </a:rPr>
              <a:t>У тонкой проволоки над волной овсов</a:t>
            </a:r>
            <a:br>
              <a:rPr lang="ru-RU" sz="2800" i="1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2800" i="1" dirty="0" smtClean="0">
                <a:solidFill>
                  <a:schemeClr val="tx1">
                    <a:lumMod val="95000"/>
                  </a:schemeClr>
                </a:solidFill>
              </a:rPr>
              <a:t>Сегодня голос – как </a:t>
            </a:r>
            <a:r>
              <a:rPr lang="ru-RU" sz="2800" i="1" dirty="0">
                <a:solidFill>
                  <a:schemeClr val="tx1">
                    <a:lumMod val="95000"/>
                  </a:schemeClr>
                </a:solidFill>
              </a:rPr>
              <a:t>т</a:t>
            </a:r>
            <a:r>
              <a:rPr lang="ru-RU" sz="2800" i="1" dirty="0" smtClean="0">
                <a:solidFill>
                  <a:schemeClr val="tx1">
                    <a:lumMod val="95000"/>
                  </a:schemeClr>
                </a:solidFill>
              </a:rPr>
              <a:t>ысяча голосов.</a:t>
            </a:r>
            <a:br>
              <a:rPr lang="ru-RU" sz="2800" i="1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2800" i="1" dirty="0" smtClean="0">
                <a:solidFill>
                  <a:srgbClr val="C00000"/>
                </a:solidFill>
              </a:rPr>
              <a:t/>
            </a:r>
            <a:br>
              <a:rPr lang="ru-RU" sz="2800" i="1" dirty="0" smtClean="0">
                <a:solidFill>
                  <a:srgbClr val="C00000"/>
                </a:solidFill>
              </a:rPr>
            </a:br>
            <a:r>
              <a:rPr lang="ru-RU" sz="2800" i="1" dirty="0" smtClean="0">
                <a:solidFill>
                  <a:srgbClr val="C00000"/>
                </a:solidFill>
              </a:rPr>
              <a:t>И звуки – роем пчёл из улья –</a:t>
            </a:r>
            <a:br>
              <a:rPr lang="ru-RU" sz="2800" i="1" dirty="0" smtClean="0">
                <a:solidFill>
                  <a:srgbClr val="C00000"/>
                </a:solidFill>
              </a:rPr>
            </a:br>
            <a:r>
              <a:rPr lang="ru-RU" sz="2800" i="1" dirty="0" smtClean="0">
                <a:solidFill>
                  <a:srgbClr val="C00000"/>
                </a:solidFill>
              </a:rPr>
              <a:t>Жужжат и вьются.</a:t>
            </a:r>
            <a:endParaRPr lang="ru-RU" sz="28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757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89</TotalTime>
  <Words>135</Words>
  <Application>Microsoft Office PowerPoint</Application>
  <PresentationFormat>Широкоэкранный</PresentationFormat>
  <Paragraphs>15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Ион</vt:lpstr>
      <vt:lpstr>Исследовательская работа на тему:</vt:lpstr>
      <vt:lpstr>Марина  Ивановна Цветаева</vt:lpstr>
      <vt:lpstr>М.И.Цветаева –  русская поэтесса  Серебряного века, прозаик и переводчица.</vt:lpstr>
      <vt:lpstr>Презентация PowerPoint</vt:lpstr>
      <vt:lpstr>Сравнение имеет очень четкую определенную структуру, а именно:</vt:lpstr>
      <vt:lpstr>Глава 1. Сравнения, выражающие временные понятия</vt:lpstr>
      <vt:lpstr>Презентация PowerPoint</vt:lpstr>
      <vt:lpstr>Презентация PowerPoint</vt:lpstr>
      <vt:lpstr>Глава 2. Сравнения со словами «звук», «слово», «голос», «речь»</vt:lpstr>
      <vt:lpstr>Глава 3. Сравнения, выражающие эмоции и чувства</vt:lpstr>
      <vt:lpstr>Заключение: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Исследовательская работа на тему:</dc:title>
  <dc:creator>Зарема Асланова</dc:creator>
  <cp:lastModifiedBy>Зарема Асланова</cp:lastModifiedBy>
  <cp:revision>13</cp:revision>
  <dcterms:created xsi:type="dcterms:W3CDTF">2017-10-25T08:47:57Z</dcterms:created>
  <dcterms:modified xsi:type="dcterms:W3CDTF">2017-11-01T07:14:42Z</dcterms:modified>
</cp:coreProperties>
</file>