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343" r:id="rId2"/>
    <p:sldId id="258" r:id="rId3"/>
    <p:sldId id="259" r:id="rId4"/>
    <p:sldId id="260" r:id="rId5"/>
    <p:sldId id="329" r:id="rId6"/>
    <p:sldId id="330" r:id="rId7"/>
    <p:sldId id="268" r:id="rId8"/>
    <p:sldId id="282" r:id="rId9"/>
    <p:sldId id="302" r:id="rId10"/>
    <p:sldId id="297" r:id="rId11"/>
    <p:sldId id="318" r:id="rId12"/>
    <p:sldId id="328" r:id="rId13"/>
    <p:sldId id="331" r:id="rId14"/>
    <p:sldId id="332" r:id="rId15"/>
    <p:sldId id="288" r:id="rId16"/>
    <p:sldId id="295" r:id="rId17"/>
    <p:sldId id="289" r:id="rId18"/>
    <p:sldId id="310" r:id="rId19"/>
    <p:sldId id="271" r:id="rId20"/>
    <p:sldId id="287" r:id="rId21"/>
    <p:sldId id="277" r:id="rId22"/>
    <p:sldId id="280" r:id="rId23"/>
    <p:sldId id="333" r:id="rId24"/>
    <p:sldId id="334" r:id="rId25"/>
    <p:sldId id="264" r:id="rId26"/>
    <p:sldId id="325" r:id="rId27"/>
    <p:sldId id="273" r:id="rId28"/>
    <p:sldId id="284" r:id="rId29"/>
    <p:sldId id="266" r:id="rId30"/>
    <p:sldId id="276" r:id="rId31"/>
    <p:sldId id="263" r:id="rId32"/>
    <p:sldId id="261" r:id="rId33"/>
    <p:sldId id="274" r:id="rId34"/>
    <p:sldId id="275" r:id="rId35"/>
    <p:sldId id="281" r:id="rId36"/>
    <p:sldId id="294" r:id="rId37"/>
    <p:sldId id="270" r:id="rId38"/>
    <p:sldId id="262" r:id="rId39"/>
    <p:sldId id="265" r:id="rId40"/>
    <p:sldId id="269" r:id="rId41"/>
    <p:sldId id="272" r:id="rId42"/>
    <p:sldId id="278" r:id="rId43"/>
    <p:sldId id="279" r:id="rId44"/>
    <p:sldId id="290" r:id="rId45"/>
    <p:sldId id="291" r:id="rId46"/>
    <p:sldId id="293" r:id="rId47"/>
    <p:sldId id="296" r:id="rId48"/>
    <p:sldId id="298" r:id="rId49"/>
    <p:sldId id="299" r:id="rId50"/>
    <p:sldId id="300" r:id="rId51"/>
    <p:sldId id="301" r:id="rId52"/>
    <p:sldId id="303" r:id="rId53"/>
    <p:sldId id="304" r:id="rId54"/>
    <p:sldId id="305" r:id="rId55"/>
    <p:sldId id="306" r:id="rId56"/>
    <p:sldId id="308" r:id="rId57"/>
    <p:sldId id="309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9" r:id="rId66"/>
    <p:sldId id="320" r:id="rId67"/>
    <p:sldId id="321" r:id="rId68"/>
    <p:sldId id="322" r:id="rId69"/>
    <p:sldId id="323" r:id="rId70"/>
    <p:sldId id="324" r:id="rId71"/>
    <p:sldId id="335" r:id="rId72"/>
    <p:sldId id="336" r:id="rId73"/>
    <p:sldId id="337" r:id="rId74"/>
    <p:sldId id="338" r:id="rId75"/>
    <p:sldId id="339" r:id="rId76"/>
    <p:sldId id="340" r:id="rId77"/>
    <p:sldId id="341" r:id="rId78"/>
    <p:sldId id="342" r:id="rId7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0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9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05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02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29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97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914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46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07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68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26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0B6B9-5F61-4489-8441-73A4BEC14AD3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51E80-1352-42F2-841B-A9EC5C4251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383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jp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jp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p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Исследовательская работа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на тему : </a:t>
            </a:r>
            <a:r>
              <a:rPr lang="ru-RU" sz="3600" dirty="0"/>
              <a:t>«Изучение химического состава      почв сельскохозяйственных полей Дербентского района»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48240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02443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" y="0"/>
            <a:ext cx="12054840" cy="6858000"/>
          </a:xfrm>
        </p:spPr>
      </p:pic>
    </p:spTree>
    <p:extLst>
      <p:ext uri="{BB962C8B-B14F-4D97-AF65-F5344CB8AC3E}">
        <p14:creationId xmlns:p14="http://schemas.microsoft.com/office/powerpoint/2010/main" val="4021532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181490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Выводы:</a:t>
            </a:r>
            <a:r>
              <a:rPr lang="ru-RU" dirty="0"/>
              <a:t> Растворы  окрасились в желтый </a:t>
            </a:r>
            <a:r>
              <a:rPr lang="ru-RU" dirty="0" err="1"/>
              <a:t>цвет.Что</a:t>
            </a:r>
            <a:r>
              <a:rPr lang="ru-RU" dirty="0"/>
              <a:t> говорит засоленности почв. </a:t>
            </a:r>
            <a:r>
              <a:rPr lang="ru-RU" dirty="0" err="1"/>
              <a:t>Шелочные</a:t>
            </a:r>
            <a:r>
              <a:rPr lang="ru-RU" dirty="0"/>
              <a:t> почвы </a:t>
            </a:r>
            <a:r>
              <a:rPr lang="en-US" dirty="0" err="1"/>
              <a:t>ph</a:t>
            </a:r>
            <a:r>
              <a:rPr lang="ru-RU" dirty="0"/>
              <a:t> 7.Они нуждаются в гипсовании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985324"/>
              </p:ext>
            </p:extLst>
          </p:nvPr>
        </p:nvGraphicFramePr>
        <p:xfrm>
          <a:off x="320039" y="167640"/>
          <a:ext cx="11871960" cy="6690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7320"/>
                <a:gridCol w="3957320"/>
                <a:gridCol w="3957320"/>
              </a:tblGrid>
              <a:tr h="16682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Образец почвы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Кислотность почвы.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Содержание карбонат ионов.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(вскипание)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4546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 №1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Ph=7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Интенсивное выделение СО2.Продолжительно.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684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Поле№2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Ph=7</a:t>
                      </a:r>
                      <a:r>
                        <a:rPr lang="ru-RU" sz="1400">
                          <a:effectLst/>
                        </a:rPr>
                        <a:t>,</a:t>
                      </a:r>
                      <a:r>
                        <a:rPr lang="en-US" sz="1400">
                          <a:effectLst/>
                        </a:rPr>
                        <a:t>5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Сильное выделение 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СО2.Продолжительное.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081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Огород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Ph</a:t>
                      </a:r>
                      <a:r>
                        <a:rPr lang="en-US" sz="1400" dirty="0">
                          <a:effectLst/>
                        </a:rPr>
                        <a:t>=6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</a:t>
                      </a:r>
                      <a:r>
                        <a:rPr lang="ru-RU" sz="1400" dirty="0" err="1">
                          <a:effectLst/>
                        </a:rPr>
                        <a:t>реднее</a:t>
                      </a:r>
                      <a:r>
                        <a:rPr lang="ru-RU" sz="14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509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Определение карбонатов в почве.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360" y="2133600"/>
            <a:ext cx="10910252" cy="3777622"/>
          </a:xfrm>
        </p:spPr>
        <p:txBody>
          <a:bodyPr/>
          <a:lstStyle/>
          <a:p>
            <a:r>
              <a:rPr lang="ru-RU" dirty="0"/>
              <a:t>Наличие в почве карбонатов устанавливают с помощью 10%-ной соляной кислоты. Небольшое количество почвы помещают в фарфоровую чашку и  приливают пипеткой несколько капель кислоты. При наличии в почве карбонатов с её поверхности начинают выделяться пузырьки углекислого газа. По интенсивности их выделения судят о более или менее значительном содержании карбонатов.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3005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384546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26037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680"/>
            <a:ext cx="12192000" cy="6751320"/>
          </a:xfrm>
        </p:spPr>
      </p:pic>
    </p:spTree>
    <p:extLst>
      <p:ext uri="{BB962C8B-B14F-4D97-AF65-F5344CB8AC3E}">
        <p14:creationId xmlns:p14="http://schemas.microsoft.com/office/powerpoint/2010/main" val="2545019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987987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7489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В качестве объекта для исследования нами было выбрано </a:t>
            </a:r>
            <a:r>
              <a:rPr lang="ru-RU" sz="2800" dirty="0" smtClean="0"/>
              <a:t>сельскохозяйственные поля, расположенные в Дербентском районе. </a:t>
            </a:r>
            <a:r>
              <a:rPr lang="ru-RU" sz="2800" dirty="0"/>
              <a:t>Эти поля относятся к   селению  </a:t>
            </a:r>
            <a:r>
              <a:rPr lang="ru-RU" sz="2800" dirty="0" err="1"/>
              <a:t>Джалган</a:t>
            </a:r>
            <a:r>
              <a:rPr lang="ru-RU" sz="2800" dirty="0" smtClean="0"/>
              <a:t>. Были  </a:t>
            </a:r>
            <a:r>
              <a:rPr lang="ru-RU" sz="2800" dirty="0"/>
              <a:t>взяты с этих полей образцы для исследования. </a:t>
            </a:r>
            <a:endParaRPr lang="ru-RU" sz="2800" dirty="0" smtClean="0"/>
          </a:p>
          <a:p>
            <a:r>
              <a:rPr lang="ru-RU" sz="2800" dirty="0" smtClean="0"/>
              <a:t>А также мы </a:t>
            </a:r>
            <a:r>
              <a:rPr lang="ru-RU" sz="2800" dirty="0"/>
              <a:t>взяли для исследование почву с огорода, для сравнительного анализа.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7337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51320"/>
          </a:xfrm>
        </p:spPr>
      </p:pic>
    </p:spTree>
    <p:extLst>
      <p:ext uri="{BB962C8B-B14F-4D97-AF65-F5344CB8AC3E}">
        <p14:creationId xmlns:p14="http://schemas.microsoft.com/office/powerpoint/2010/main" val="39895967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6550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971742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80014"/>
              </p:ext>
            </p:extLst>
          </p:nvPr>
        </p:nvGraphicFramePr>
        <p:xfrm>
          <a:off x="380999" y="0"/>
          <a:ext cx="118110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7000"/>
                <a:gridCol w="3937000"/>
                <a:gridCol w="3937000"/>
              </a:tblGrid>
              <a:tr h="17100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Образец почвы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Кислотность почвы.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Содержание карбонат ионов.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(вскипание)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017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 №1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Ph=7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Интенсивное выделение СО2.Продолжительно.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102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Поле№2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Ph=7</a:t>
                      </a:r>
                      <a:r>
                        <a:rPr lang="ru-RU" sz="1400">
                          <a:effectLst/>
                        </a:rPr>
                        <a:t>,</a:t>
                      </a:r>
                      <a:r>
                        <a:rPr lang="en-US" sz="1400">
                          <a:effectLst/>
                        </a:rPr>
                        <a:t>5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Сильное выделение 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СО2.Продолжительное.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595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Огород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Ph=6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</a:t>
                      </a:r>
                      <a:r>
                        <a:rPr lang="ru-RU" sz="1400" dirty="0" err="1">
                          <a:effectLst/>
                        </a:rPr>
                        <a:t>реднее</a:t>
                      </a:r>
                      <a:r>
                        <a:rPr lang="ru-RU" sz="14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04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4.Определение сульфат – ионов и хлорид – ионов</a:t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639368"/>
              </p:ext>
            </p:extLst>
          </p:nvPr>
        </p:nvGraphicFramePr>
        <p:xfrm>
          <a:off x="381001" y="1706882"/>
          <a:ext cx="11536680" cy="49834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5560"/>
                <a:gridCol w="3845560"/>
                <a:gridCol w="3845560"/>
              </a:tblGrid>
              <a:tr h="5870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Хлорид-ионы.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Сульфат-ионы.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459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Поле№1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Помутнение раствора.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Нет изменений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45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Огород.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Выпал осадок. Хлопья белого цвета.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Слабо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459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 №2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Слабое помутнение.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Слабо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905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087731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8153138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585494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8065313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058739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Цели и задачи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/>
              <a:t>1</a:t>
            </a:r>
            <a:r>
              <a:rPr lang="ru-RU" dirty="0" smtClean="0"/>
              <a:t>.</a:t>
            </a:r>
            <a:r>
              <a:rPr lang="ru-RU" dirty="0"/>
              <a:t>А</a:t>
            </a:r>
            <a:r>
              <a:rPr lang="ru-RU" dirty="0" smtClean="0"/>
              <a:t>нализ </a:t>
            </a:r>
            <a:r>
              <a:rPr lang="ru-RU" dirty="0"/>
              <a:t>почв и разработка рекомендации по ее использованию</a:t>
            </a:r>
          </a:p>
          <a:p>
            <a:pPr marL="0" indent="0">
              <a:buNone/>
            </a:pPr>
            <a:r>
              <a:rPr lang="ru-RU" dirty="0" smtClean="0"/>
              <a:t>и </a:t>
            </a:r>
            <a:r>
              <a:rPr lang="ru-RU" dirty="0"/>
              <a:t>улучшению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b="1" dirty="0" smtClean="0"/>
              <a:t>2</a:t>
            </a:r>
            <a:r>
              <a:rPr lang="ru-RU" dirty="0" smtClean="0"/>
              <a:t>.Выбрать </a:t>
            </a:r>
            <a:r>
              <a:rPr lang="ru-RU" dirty="0"/>
              <a:t>методики исследования приемлемые   для         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школьной     лаборатории.</a:t>
            </a:r>
          </a:p>
        </p:txBody>
      </p:sp>
    </p:spTree>
    <p:extLst>
      <p:ext uri="{BB962C8B-B14F-4D97-AF65-F5344CB8AC3E}">
        <p14:creationId xmlns:p14="http://schemas.microsoft.com/office/powerpoint/2010/main" val="7568039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0375644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06764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0954563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4680"/>
          </a:xfrm>
        </p:spPr>
      </p:pic>
    </p:spTree>
    <p:extLst>
      <p:ext uri="{BB962C8B-B14F-4D97-AF65-F5344CB8AC3E}">
        <p14:creationId xmlns:p14="http://schemas.microsoft.com/office/powerpoint/2010/main" val="6741775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665843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6004323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297493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6770762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9545103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438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805850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1062037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6162912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486703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850559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9413826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5514779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621631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916571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39996366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1638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влажности почвы.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192700"/>
              </p:ext>
            </p:extLst>
          </p:nvPr>
        </p:nvGraphicFramePr>
        <p:xfrm>
          <a:off x="822960" y="2133602"/>
          <a:ext cx="10820400" cy="41757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6262"/>
                <a:gridCol w="1946890"/>
                <a:gridCol w="1845794"/>
                <a:gridCol w="1941454"/>
              </a:tblGrid>
              <a:tr h="10507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Данные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Образец №1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Образец№2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Образец №3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173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Масса пустого стакана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50.5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50.2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507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Масса стакана с влажной почвой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70.5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71.5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507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Масса стакана с высушенной почвой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64.5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66.2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173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Влажность почвы,%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41.3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33.8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2186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0407312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212699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489410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205559239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8311072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181243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6531084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0051258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636769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657725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кислотности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рН 4-4,5 реакция сильнокислая,</a:t>
            </a:r>
          </a:p>
          <a:p>
            <a:r>
              <a:rPr lang="ru-RU" dirty="0"/>
              <a:t>при рН 4,6-5,0 среднекислая,</a:t>
            </a:r>
          </a:p>
          <a:p>
            <a:r>
              <a:rPr lang="ru-RU" dirty="0"/>
              <a:t>при рН 5,1-5,5 слабокислая,</a:t>
            </a:r>
          </a:p>
          <a:p>
            <a:r>
              <a:rPr lang="ru-RU" dirty="0"/>
              <a:t>при рН 5,6 – 6,0 близкая к нейтральной,</a:t>
            </a:r>
          </a:p>
          <a:p>
            <a:r>
              <a:rPr lang="ru-RU" dirty="0"/>
              <a:t>при рН 6,1-7,0 нейтральная,</a:t>
            </a:r>
          </a:p>
          <a:p>
            <a:r>
              <a:rPr lang="ru-RU" dirty="0"/>
              <a:t>при рН 7.1-8,0 слабощелочная.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42664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4747473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9949223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2137308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60825044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54087152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564147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28966321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85104752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37227428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70014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42672310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799224"/>
          </a:xfrm>
        </p:spPr>
      </p:pic>
    </p:spTree>
    <p:extLst>
      <p:ext uri="{BB962C8B-B14F-4D97-AF65-F5344CB8AC3E}">
        <p14:creationId xmlns:p14="http://schemas.microsoft.com/office/powerpoint/2010/main" val="363388082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721926"/>
              </p:ext>
            </p:extLst>
          </p:nvPr>
        </p:nvGraphicFramePr>
        <p:xfrm>
          <a:off x="228602" y="0"/>
          <a:ext cx="11963397" cy="6751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87799"/>
                <a:gridCol w="3987799"/>
                <a:gridCol w="3987799"/>
              </a:tblGrid>
              <a:tr h="13502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Хлорид-ионы.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Сульфат-ионы.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502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Поле№1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Помутнение раствора.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Нет изменений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005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Огород.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Выпал осадок. Хлопья белого цвета.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Слабо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502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 №2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Слабое помутнение.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Слабо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53390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5.Качественное определение гумуса</a:t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481895"/>
              </p:ext>
            </p:extLst>
          </p:nvPr>
        </p:nvGraphicFramePr>
        <p:xfrm>
          <a:off x="381002" y="1295399"/>
          <a:ext cx="11490957" cy="533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0319"/>
                <a:gridCol w="3830319"/>
                <a:gridCol w="3830319"/>
              </a:tblGrid>
              <a:tr h="1333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Образцы почв.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Цвет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Категория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33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Поле№1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Темно-серая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Среднегумусная, малоплодородная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33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Поле№2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Светло-серая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Малогумусная, малоплодородная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33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Огород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Светло- серая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Малогумусная</a:t>
                      </a:r>
                      <a:r>
                        <a:rPr lang="ru-RU" sz="1400" dirty="0">
                          <a:effectLst/>
                        </a:rPr>
                        <a:t>, малоплодородная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03296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" y="0"/>
            <a:ext cx="12054840" cy="6858000"/>
          </a:xfrm>
        </p:spPr>
      </p:pic>
    </p:spTree>
    <p:extLst>
      <p:ext uri="{BB962C8B-B14F-4D97-AF65-F5344CB8AC3E}">
        <p14:creationId xmlns:p14="http://schemas.microsoft.com/office/powerpoint/2010/main" val="189532518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880"/>
            <a:ext cx="12192000" cy="6675120"/>
          </a:xfrm>
        </p:spPr>
      </p:pic>
    </p:spTree>
    <p:extLst>
      <p:ext uri="{BB962C8B-B14F-4D97-AF65-F5344CB8AC3E}">
        <p14:creationId xmlns:p14="http://schemas.microsoft.com/office/powerpoint/2010/main" val="203171850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280198266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0520" y="2072640"/>
            <a:ext cx="11154092" cy="460248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2800" b="1" dirty="0"/>
              <a:t>Выводы:  а) анализ на кислотность показало наличие щелочности почвы с             </a:t>
            </a:r>
            <a:r>
              <a:rPr lang="en-US" sz="2800" b="1" dirty="0" smtClean="0"/>
              <a:t>pH</a:t>
            </a:r>
            <a:r>
              <a:rPr lang="ru-RU" sz="2800" b="1" dirty="0"/>
              <a:t>=7.Это засоленные почвы. Они нуждаются в гипсовании. Увеличивает щелочность почвы зола, калийные и натриевые  удобрения  . Надо увеличить кислотность почв. Путем введения органических удобрений ,хвои, мочевины, торф.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1942537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440" y="1905000"/>
            <a:ext cx="11032172" cy="4006222"/>
          </a:xfrm>
        </p:spPr>
        <p:txBody>
          <a:bodyPr>
            <a:normAutofit/>
          </a:bodyPr>
          <a:lstStyle/>
          <a:p>
            <a:r>
              <a:rPr lang="ru-RU" sz="2000" b="1" dirty="0"/>
              <a:t> б)Анализ на карбонат- ионы положительно во всех 3-х образцах </a:t>
            </a:r>
          </a:p>
          <a:p>
            <a:r>
              <a:rPr lang="ru-RU" sz="2000" b="1" dirty="0"/>
              <a:t>   в)Все 3 представленные образцы почв являются супесчаными.</a:t>
            </a:r>
          </a:p>
          <a:p>
            <a:r>
              <a:rPr lang="ru-RU" sz="2000" b="1" dirty="0"/>
              <a:t>  Качественный анализ на хлорид- ионы. Положительное во всех</a:t>
            </a:r>
          </a:p>
          <a:p>
            <a:r>
              <a:rPr lang="ru-RU" sz="2000" b="1" dirty="0"/>
              <a:t>  образцах. Сильное помутнее в огородной почве. На сульфат-ионы  </a:t>
            </a:r>
          </a:p>
          <a:p>
            <a:r>
              <a:rPr lang="ru-RU" sz="2000" b="1" dirty="0"/>
              <a:t>    В поле №1 нет изменений. В поле №2 и в огородной почве  </a:t>
            </a:r>
          </a:p>
          <a:p>
            <a:r>
              <a:rPr lang="ru-RU" sz="2000" b="1" dirty="0"/>
              <a:t>    помутнее слабое.</a:t>
            </a:r>
          </a:p>
          <a:p>
            <a:r>
              <a:rPr lang="ru-RU" sz="2000" b="1" dirty="0"/>
              <a:t>      г) Анализ на содержание гумуса показано, что все 3 образца почвы</a:t>
            </a:r>
          </a:p>
          <a:p>
            <a:r>
              <a:rPr lang="ru-RU" sz="2000" b="1" dirty="0"/>
              <a:t>  малоплодородные.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20447147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120" y="2133600"/>
            <a:ext cx="11612880" cy="3777622"/>
          </a:xfrm>
        </p:spPr>
        <p:txBody>
          <a:bodyPr>
            <a:normAutofit/>
          </a:bodyPr>
          <a:lstStyle/>
          <a:p>
            <a:r>
              <a:rPr lang="ru-RU" sz="2400" b="1" dirty="0"/>
              <a:t>Мы считаем, что основная причина деградации почв-человеческий фактор.</a:t>
            </a:r>
          </a:p>
          <a:p>
            <a:r>
              <a:rPr lang="ru-RU" sz="2400" b="1" dirty="0"/>
              <a:t> Незнание и бесконтрольное добавление минеральных удобрений приводит к</a:t>
            </a:r>
          </a:p>
          <a:p>
            <a:r>
              <a:rPr lang="ru-RU" sz="2400" b="1" dirty="0"/>
              <a:t>разрушению структуры почв. Надо грамотно подходит к вопросам орошения</a:t>
            </a:r>
          </a:p>
          <a:p>
            <a:r>
              <a:rPr lang="ru-RU" sz="2400" b="1" dirty="0"/>
              <a:t>и использования сельскохозяйственных угодий. 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263338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891643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573608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569</Words>
  <Application>Microsoft Office PowerPoint</Application>
  <PresentationFormat>Широкоэкранный</PresentationFormat>
  <Paragraphs>121</Paragraphs>
  <Slides>78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78</vt:i4>
      </vt:variant>
    </vt:vector>
  </HeadingPairs>
  <TitlesOfParts>
    <vt:vector size="83" baseType="lpstr">
      <vt:lpstr>Arial</vt:lpstr>
      <vt:lpstr>Calibri</vt:lpstr>
      <vt:lpstr>Calibri Light</vt:lpstr>
      <vt:lpstr>Times New Roman</vt:lpstr>
      <vt:lpstr>Office Theme</vt:lpstr>
      <vt:lpstr>Исследовательская работа</vt:lpstr>
      <vt:lpstr>Презентация PowerPoint</vt:lpstr>
      <vt:lpstr>Презентация PowerPoint</vt:lpstr>
      <vt:lpstr>Презентация PowerPoint</vt:lpstr>
      <vt:lpstr>Анализ влажности почвы.</vt:lpstr>
      <vt:lpstr>Определение кислотности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Выводы: Растворы  окрасились в желтый цвет.Что говорит засоленности почв. Шелочные почвы ph 7.Они нуждаются в гипсовании</vt:lpstr>
      <vt:lpstr>Определение карбонатов в почве.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4.Определение сульфат – ионов и хлорид – ионов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5.Качественное определение гумуса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химического состава почвы.</dc:title>
  <dc:creator>tamerlan</dc:creator>
  <cp:lastModifiedBy>tamerlan</cp:lastModifiedBy>
  <cp:revision>13</cp:revision>
  <dcterms:created xsi:type="dcterms:W3CDTF">2017-10-24T18:24:32Z</dcterms:created>
  <dcterms:modified xsi:type="dcterms:W3CDTF">2017-10-29T16:00:08Z</dcterms:modified>
</cp:coreProperties>
</file>