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3" r:id="rId2"/>
    <p:sldId id="257" r:id="rId3"/>
    <p:sldId id="258" r:id="rId4"/>
    <p:sldId id="259" r:id="rId5"/>
    <p:sldId id="261" r:id="rId6"/>
    <p:sldId id="262" r:id="rId7"/>
    <p:sldId id="271" r:id="rId8"/>
    <p:sldId id="263" r:id="rId9"/>
    <p:sldId id="264" r:id="rId10"/>
    <p:sldId id="265" r:id="rId11"/>
    <p:sldId id="266" r:id="rId12"/>
    <p:sldId id="267" r:id="rId13"/>
    <p:sldId id="270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465-BE7D-4ECC-B679-8FC2CDEDE86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4C32-BE03-4CA5-85E9-9222E469D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6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465-BE7D-4ECC-B679-8FC2CDEDE86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4C32-BE03-4CA5-85E9-9222E469D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4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465-BE7D-4ECC-B679-8FC2CDEDE86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4C32-BE03-4CA5-85E9-9222E469D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1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465-BE7D-4ECC-B679-8FC2CDEDE86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4C32-BE03-4CA5-85E9-9222E469DEE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386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465-BE7D-4ECC-B679-8FC2CDEDE86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4C32-BE03-4CA5-85E9-9222E469D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63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465-BE7D-4ECC-B679-8FC2CDEDE86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4C32-BE03-4CA5-85E9-9222E469D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69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465-BE7D-4ECC-B679-8FC2CDEDE86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4C32-BE03-4CA5-85E9-9222E469D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07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465-BE7D-4ECC-B679-8FC2CDEDE86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4C32-BE03-4CA5-85E9-9222E469D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07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465-BE7D-4ECC-B679-8FC2CDEDE86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4C32-BE03-4CA5-85E9-9222E469D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5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465-BE7D-4ECC-B679-8FC2CDEDE86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4C32-BE03-4CA5-85E9-9222E469D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465-BE7D-4ECC-B679-8FC2CDEDE86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4C32-BE03-4CA5-85E9-9222E469D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47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465-BE7D-4ECC-B679-8FC2CDEDE86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4C32-BE03-4CA5-85E9-9222E469D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1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465-BE7D-4ECC-B679-8FC2CDEDE86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4C32-BE03-4CA5-85E9-9222E469D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4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465-BE7D-4ECC-B679-8FC2CDEDE86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4C32-BE03-4CA5-85E9-9222E469D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0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465-BE7D-4ECC-B679-8FC2CDEDE86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4C32-BE03-4CA5-85E9-9222E469D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08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465-BE7D-4ECC-B679-8FC2CDEDE86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4C32-BE03-4CA5-85E9-9222E469D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3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465-BE7D-4ECC-B679-8FC2CDEDE86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4C32-BE03-4CA5-85E9-9222E469D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7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6A7465-BE7D-4ECC-B679-8FC2CDEDE86B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F4C32-BE03-4CA5-85E9-9222E469D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35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876300"/>
            <a:ext cx="116713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ХХIII КОНФЕРЕНЦИЯ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МОЛОДЫХ  ИССЛЕДОВАТЕЛЕЙ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«ШАГ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БУДУЩЕЕ»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ПРЕЗЕНТАЦИЯ УЧЕНИЦЫ                              РУКОВОДИТЕЛЬ УЧИТЕЛЬ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8М класса МБОУ СОШ №15                              ИСТОРИИ МБОУ СОШ №15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МИЗАМЕДОВОЙ ЧИМНАЗ И.                           МНАЦАКАНЬЯН К.Щ.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9269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831" y="185019"/>
            <a:ext cx="11511419" cy="6672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effectLst/>
                <a:latin typeface="Times New Roman" panose="02020603050405020304" pitchFamily="18" charset="0"/>
              </a:rPr>
              <a:t>Задания для учащихся в группах – разбор ситуаций</a:t>
            </a:r>
            <a:br>
              <a:rPr lang="ru-RU" sz="2400" b="1" dirty="0" smtClean="0">
                <a:effectLst/>
                <a:latin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</a:rPr>
              <a:t>1.Серёжа и Саша играли во дворе в мяч. Ребята разбили мячом окно в доме соседа. Какое правонарушение совершили подростки?</a:t>
            </a:r>
            <a:br>
              <a:rPr lang="ru-RU" sz="2400" b="1" dirty="0" smtClean="0">
                <a:effectLst/>
                <a:latin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</a:rPr>
              <a:t>2.Учащиеся 7б класса перед уроком физкультуры находились в раздевалке. После звонка все ушли в спортивный зал, а Дима задержался и похитил мобильный телефон у своего одноклассника. Какое преступление совершил подросток? С какого возраста наступает ответственность за это правонарушение? Какое наказание ждет ученика?</a:t>
            </a:r>
            <a:br>
              <a:rPr lang="ru-RU" sz="2400" b="1" dirty="0" smtClean="0">
                <a:effectLst/>
                <a:latin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</a:rPr>
              <a:t>3.Рома и Петя ехали в автобусе, громко разговаривали, смеялись, нецензурно выражались, агрессивно реагировали на замечания окружающих. Какое правонарушение совершили подростки? С какого возраста наступает ответственность за это правонарушение? Какое наказание можно ожидать?</a:t>
            </a:r>
            <a:endParaRPr lang="ru-RU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99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625" y="233096"/>
            <a:ext cx="112233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Исходя из ответов на последние 4 задания теста, можно сделать вывод о том, что правовая грамотность у данных учащихся на среднем уровне, они знают о видах ответственности и о наказаниях за то или иное правонарушение. Примечательно, что правильно ответили в абсолютном большинстве девочки они более подкованы в правовом отношении и как следствие меньше правонарушений..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36864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3" y="196502"/>
            <a:ext cx="11553173" cy="649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59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8" y="272441"/>
            <a:ext cx="11240022" cy="63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94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729" y="266596"/>
            <a:ext cx="11974882" cy="5565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effectLst/>
                <a:latin typeface="Times New Roman" panose="02020603050405020304" pitchFamily="18" charset="0"/>
              </a:rPr>
              <a:t>                               Статистические данные ОВД  г. Дербента за 2017/16 гг.,  </a:t>
            </a:r>
            <a:br>
              <a:rPr lang="ru-RU" sz="2400" b="1" dirty="0" smtClean="0">
                <a:effectLst/>
                <a:latin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</a:rPr>
              <a:t>                                  Соотношение на 1 октября 2017г и этот же период 2016г.:</a:t>
            </a:r>
            <a:br>
              <a:rPr lang="ru-RU" sz="2400" b="1" dirty="0" smtClean="0">
                <a:effectLst/>
                <a:latin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</a:rPr>
              <a:t>Совершено преступлений – 8 (2017г.)  против 27 (2016г.)</a:t>
            </a:r>
            <a:br>
              <a:rPr lang="ru-RU" sz="2400" b="1" dirty="0" smtClean="0">
                <a:effectLst/>
                <a:latin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</a:rPr>
              <a:t>Несовершеннолетними – 6 (2017г.)  против 16 (2016г.)</a:t>
            </a:r>
            <a:br>
              <a:rPr lang="ru-RU" sz="2400" b="1" dirty="0" smtClean="0">
                <a:effectLst/>
                <a:latin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</a:rPr>
              <a:t>Поставлено на учёт до сентября – 25,    Снято – нет   Состояло – 22 в 2016г.</a:t>
            </a:r>
            <a:br>
              <a:rPr lang="ru-RU" sz="2400" b="1" dirty="0" smtClean="0">
                <a:effectLst/>
                <a:latin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</a:rPr>
              <a:t>Родителей, которые уклоняются от обязанностей на учёте – 6</a:t>
            </a:r>
            <a:br>
              <a:rPr lang="ru-RU" sz="2400" b="1" dirty="0" smtClean="0">
                <a:effectLst/>
                <a:latin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</a:rPr>
              <a:t>В центре временного содержания несовершеннолетних подростков – 2</a:t>
            </a:r>
            <a:br>
              <a:rPr lang="ru-RU" sz="2400" b="1" dirty="0" smtClean="0">
                <a:effectLst/>
                <a:latin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</a:rPr>
              <a:t>На родителей несовершеннолетних детей составлено 94 протокола против 76 в 2016г.</a:t>
            </a:r>
            <a:br>
              <a:rPr lang="ru-RU" sz="2400" b="1" dirty="0" smtClean="0">
                <a:effectLst/>
                <a:latin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</a:rPr>
              <a:t>Протоколы на несовершеннолетних без постановки на учёт – 9 против 3 в 2016г.</a:t>
            </a:r>
            <a:br>
              <a:rPr lang="ru-RU" sz="2400" b="1" dirty="0" smtClean="0">
                <a:effectLst/>
                <a:latin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</a:rPr>
              <a:t>За безнадзорность – 52 ребенка.</a:t>
            </a:r>
            <a:endParaRPr lang="ru-RU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805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064712" y="638827"/>
            <a:ext cx="10108504" cy="50354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 rtl="0">
              <a:buNone/>
            </a:pPr>
            <a:r>
              <a:rPr lang="ru-RU" sz="3600" b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" spc="0" dirty="0" smtClean="0">
                <a:ln w="9525"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 </a:t>
            </a:r>
          </a:p>
          <a:p>
            <a:pPr algn="ctr" rtl="0">
              <a:buNone/>
            </a:pPr>
            <a:r>
              <a:rPr lang="ru-RU" sz="3600" b="1" kern="10" spc="0" dirty="0" smtClean="0">
                <a:ln w="9525"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НЕСОВЕРШЕННОЛЕТНИХ, </a:t>
            </a:r>
          </a:p>
          <a:p>
            <a:pPr algn="ctr" rtl="0">
              <a:buNone/>
            </a:pPr>
            <a:r>
              <a:rPr lang="ru-RU" sz="3600" b="1" kern="10" spc="0" dirty="0" smtClean="0">
                <a:ln w="9525"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СЛЕДСТВИЕ ПРАВОВОЙ </a:t>
            </a:r>
          </a:p>
          <a:p>
            <a:pPr algn="ctr" rtl="0">
              <a:buNone/>
            </a:pPr>
            <a:r>
              <a:rPr lang="ru-RU" sz="3600" b="1" kern="10" spc="0" dirty="0" smtClean="0">
                <a:ln w="9525"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НЕГРАМОТНОСТИ</a:t>
            </a:r>
            <a:endParaRPr lang="ru-RU" sz="3600" b="1" kern="10" spc="0" dirty="0">
              <a:ln w="9525">
                <a:round/>
                <a:headEnd/>
                <a:tailEnd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44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625" y="256627"/>
            <a:ext cx="10972801" cy="5145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СОДЕРЖАНИЕ: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Введение…………………………………………………………………….   1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Основные причины правонарушений среди несовершеннолетних…….   1-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и школа являются активными субъектами профилактических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0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мероприятий, проводимых с несовершеннолетними……………………   3 -6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Профилактика безнадзорности и правонарушений 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0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несовершеннолетних в системе работы ОВД……………………………    6-9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Выводы (Заключение)……………………………………………………...9-10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6.  Литература …………………………………………………………………  10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86422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364" y="1251270"/>
            <a:ext cx="113861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 работы:</a:t>
            </a:r>
          </a:p>
          <a:p>
            <a:pPr marL="285750" indent="-285750">
              <a:buFontTx/>
              <a:buChar char="-"/>
            </a:pPr>
            <a:r>
              <a:rPr lang="ru-RU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понять, кто же такие трудные подростки? </a:t>
            </a:r>
          </a:p>
          <a:p>
            <a:pPr marL="285750" indent="-285750">
              <a:buFontTx/>
              <a:buChar char="-"/>
            </a:pPr>
            <a:r>
              <a:rPr lang="ru-RU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же среди моих сверстников есть и правонарушители, что их толкает на это?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573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992232"/>
              </p:ext>
            </p:extLst>
          </p:nvPr>
        </p:nvGraphicFramePr>
        <p:xfrm>
          <a:off x="889350" y="1578280"/>
          <a:ext cx="9670092" cy="4572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5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Группы факторов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Причины возникновения беспризорности и безнадзорности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0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err="1">
                          <a:effectLst/>
                        </a:rPr>
                        <a:t>Дисфункциональность</a:t>
                      </a:r>
                      <a:r>
                        <a:rPr lang="ru-RU" sz="1100" dirty="0">
                          <a:effectLst/>
                        </a:rPr>
                        <a:t> семьи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Материальное неблагополучие: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- Низкий доход членов семьи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- Потеря кормильца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- Безработица членов семьи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- Неполная или многодетная семья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- </a:t>
                      </a:r>
                      <a:r>
                        <a:rPr lang="ru-RU" sz="1100" dirty="0" err="1">
                          <a:effectLst/>
                        </a:rPr>
                        <a:t>Невостребованность</a:t>
                      </a:r>
                      <a:r>
                        <a:rPr lang="ru-RU" sz="1100" dirty="0">
                          <a:effectLst/>
                        </a:rPr>
                        <a:t> детей и подростков в поиске и приеме на работу.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Семейное и социальное неблагополучие: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- пренебрежение родителей обязанностями  по осуществлению контроля, воспитания, обучения и содержания детей.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- семейные конфликты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- социальное сиротство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- алкоголизм и наркомания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- насилие и жестокое обращение в семье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6093" y="143793"/>
            <a:ext cx="11665907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ПРИЧИН ДЕТСКОЙ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БЕЗНАДЗОРНОСТИ И БЕСПРИЗОРНОСТИ В СОВРЕМЕННОЙ РОССИИ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92843"/>
              </p:ext>
            </p:extLst>
          </p:nvPr>
        </p:nvGraphicFramePr>
        <p:xfrm>
          <a:off x="388307" y="613775"/>
          <a:ext cx="9645041" cy="5285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4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0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89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Факторы социальной среды, кроме семейной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effectLst/>
                        </a:rPr>
                        <a:t>Дисфункциональность</a:t>
                      </a:r>
                      <a:r>
                        <a:rPr lang="ru-RU" sz="1200" dirty="0">
                          <a:effectLst/>
                        </a:rPr>
                        <a:t> учреждений для семьи и детей: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Недоступность или отсутствие учреждений  для досуга, спорта, культуры и отдыха.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7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Личностные особенности детей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Склонность к </a:t>
                      </a:r>
                      <a:r>
                        <a:rPr lang="ru-RU" sz="1200" dirty="0" err="1">
                          <a:effectLst/>
                        </a:rPr>
                        <a:t>ассоциальному</a:t>
                      </a:r>
                      <a:r>
                        <a:rPr lang="ru-RU" sz="1200" dirty="0">
                          <a:effectLst/>
                        </a:rPr>
                        <a:t> образу жизни, бродяжничеству, психические отклонения, отставание в развитии, агрессия, </a:t>
                      </a:r>
                      <a:r>
                        <a:rPr lang="ru-RU" sz="1200" dirty="0" smtClean="0">
                          <a:effectLst/>
                        </a:rPr>
                        <a:t>не обучаемость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69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587" y="416221"/>
            <a:ext cx="11749413" cy="5694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Мероприятия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2017-2018уч.г. этом учебном году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в 1 четверти уже были проведены классные часы в 7-9-х классах по теме: «Причины правонарушений среди несовершеннолетних»;</a:t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во 2 четверти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проведение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лектория на тему: «Профилактика правонарушений среди подростков» совместно с психологом школы, инспектором ПДН и родителями;</a:t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в 3 четверти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педсовет на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тему: 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«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Взаимодействие семьи и школы в воспитании детей»;</a:t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во 2 полугодии планируется проведение лектория на тему: «Детская беспризорность и безнадзорность» совместно с классными руководителями 5-11 классов, с участием инспектора ПДН, школьного психолога и нарколога из наркологического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центра.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0903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1627"/>
            <a:ext cx="1197488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</a:rPr>
              <a:t>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</a:rPr>
              <a:t>Т</a:t>
            </a:r>
            <a:r>
              <a:rPr lang="ru-RU" b="1" dirty="0" smtClean="0">
                <a:effectLst/>
                <a:latin typeface="Times New Roman" panose="02020603050405020304" pitchFamily="18" charset="0"/>
              </a:rPr>
              <a:t>ест «Выявление правонарушений в школьной среде»:</a:t>
            </a:r>
            <a:br>
              <a:rPr lang="ru-RU" b="1" dirty="0" smtClean="0">
                <a:effectLst/>
                <a:latin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</a:rPr>
              <a:t> 1. Твой пол: - мужской; - женский  2.В каком классе учишься?</a:t>
            </a:r>
            <a:br>
              <a:rPr lang="ru-RU" b="1" dirty="0" smtClean="0">
                <a:effectLst/>
                <a:latin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</a:rPr>
              <a:t>3.С каким чувством ты идёшь обычно в школу?</a:t>
            </a:r>
            <a:br>
              <a:rPr lang="ru-RU" b="1" dirty="0" smtClean="0">
                <a:effectLst/>
                <a:latin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</a:rPr>
              <a:t>а) с удовольствием, с хорошим настроением  </a:t>
            </a:r>
            <a:br>
              <a:rPr lang="ru-RU" b="1" dirty="0" smtClean="0">
                <a:effectLst/>
                <a:latin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</a:rPr>
              <a:t>б) равнодушно, без удовольствия</a:t>
            </a:r>
            <a:br>
              <a:rPr lang="ru-RU" b="1" dirty="0" smtClean="0">
                <a:effectLst/>
                <a:latin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</a:rPr>
              <a:t>4.Случалось ли тебе участвовать в драке или чтоб тебя били? Если да, то с кем?</a:t>
            </a:r>
            <a:br>
              <a:rPr lang="ru-RU" b="1" dirty="0" smtClean="0">
                <a:effectLst/>
                <a:latin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</a:rPr>
              <a:t>а)со сверстниками в школе</a:t>
            </a:r>
            <a:br>
              <a:rPr lang="ru-RU" b="1" dirty="0" smtClean="0">
                <a:effectLst/>
                <a:latin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</a:rPr>
              <a:t>б)со сверстниками на улице</a:t>
            </a:r>
            <a:br>
              <a:rPr lang="ru-RU" b="1" dirty="0" smtClean="0">
                <a:effectLst/>
                <a:latin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</a:rPr>
              <a:t>в)со старшими ребятами в школе</a:t>
            </a:r>
            <a:endParaRPr lang="ru-RU" b="1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effectLst/>
                <a:latin typeface="Times New Roman" panose="02020603050405020304" pitchFamily="18" charset="0"/>
              </a:rPr>
              <a:t>г)со старшими ребятами на улице </a:t>
            </a:r>
            <a:br>
              <a:rPr lang="ru-RU" b="1" dirty="0" smtClean="0">
                <a:effectLst/>
                <a:latin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</a:rPr>
              <a:t>д)с другими людьми </a:t>
            </a:r>
            <a:br>
              <a:rPr lang="ru-RU" b="1" dirty="0" smtClean="0">
                <a:effectLst/>
                <a:latin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</a:rPr>
              <a:t>е)такого не случалось</a:t>
            </a:r>
            <a:br>
              <a:rPr lang="ru-RU" b="1" dirty="0" smtClean="0">
                <a:effectLst/>
                <a:latin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</a:rPr>
              <a:t>5.Случалось ли, чтобы кто-либо пытался оскорблять, унижать, издеваться над тобой?</a:t>
            </a:r>
            <a:br>
              <a:rPr lang="ru-RU" b="1" dirty="0" smtClean="0">
                <a:effectLst/>
                <a:latin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</a:rPr>
              <a:t>а)да, сверстники в школе</a:t>
            </a:r>
            <a:endParaRPr lang="ru-RU" b="1" dirty="0" smtClean="0">
              <a:effectLst/>
            </a:endParaRPr>
          </a:p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б)да, сверстники на улице в)да, старшие ребята в школе</a:t>
            </a:r>
            <a:b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г)да, старшие ребята на улице  д)да, другие люди  е)нет, такого не случалось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838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52" y="398148"/>
            <a:ext cx="11411210" cy="555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теста: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Половина детей в школу идет с удовольствием – 58%, другая половина – равнодушно – 42%.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Большая часть детей (43 из 84) участвовала в драке –  92%.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Почти половина детей, к сожалению, подверглись оскорблениям, унижениям -  45%.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Отбирали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вещи или деньги, у 2-их-0,02%, но они рассказывали дома.</a:t>
            </a:r>
          </a:p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Воспитанием занимаются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члены семьи -77уч.- 92%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95882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95</TotalTime>
  <Words>385</Words>
  <Application>Microsoft Office PowerPoint</Application>
  <PresentationFormat>Широкоэкранный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User</cp:lastModifiedBy>
  <cp:revision>11</cp:revision>
  <dcterms:created xsi:type="dcterms:W3CDTF">2017-11-06T04:23:14Z</dcterms:created>
  <dcterms:modified xsi:type="dcterms:W3CDTF">2017-12-25T04:04:57Z</dcterms:modified>
</cp:coreProperties>
</file>